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3" r:id="rId1"/>
  </p:sldMasterIdLst>
  <p:notesMasterIdLst>
    <p:notesMasterId r:id="rId13"/>
  </p:notesMasterIdLst>
  <p:sldIdLst>
    <p:sldId id="256" r:id="rId2"/>
    <p:sldId id="257" r:id="rId3"/>
    <p:sldId id="259" r:id="rId4"/>
    <p:sldId id="306" r:id="rId5"/>
    <p:sldId id="309" r:id="rId6"/>
    <p:sldId id="308" r:id="rId7"/>
    <p:sldId id="261" r:id="rId8"/>
    <p:sldId id="260" r:id="rId9"/>
    <p:sldId id="263" r:id="rId10"/>
    <p:sldId id="262" r:id="rId11"/>
    <p:sldId id="286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15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C9C9113-CEB0-47A3-9941-740A0416698A}">
  <a:tblStyle styleId="{1C9C9113-CEB0-47A3-9941-740A0416698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23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0" i="0" u="none" strike="noStrike" kern="1200" cap="none" spc="50" normalizeH="0" baseline="0">
                <a:solidFill>
                  <a:schemeClr val="bg1"/>
                </a:solidFill>
                <a:latin typeface="+mj-lt"/>
                <a:ea typeface="+mj-ea"/>
                <a:cs typeface="+mj-cs"/>
              </a:defRPr>
            </a:pPr>
            <a:r>
              <a:rPr lang="en-US">
                <a:solidFill>
                  <a:schemeClr val="bg1"/>
                </a:solidFill>
              </a:rPr>
              <a:t>Cost</a:t>
            </a:r>
          </a:p>
        </c:rich>
      </c:tx>
      <c:layout>
        <c:manualLayout>
          <c:xMode val="edge"/>
          <c:yMode val="edge"/>
          <c:x val="0.4045605581791919"/>
          <c:y val="0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0" i="0" u="none" strike="noStrike" kern="1200" cap="none" spc="50" normalizeH="0" baseline="0">
              <a:solidFill>
                <a:schemeClr val="bg1"/>
              </a:solidFill>
              <a:latin typeface="+mj-lt"/>
              <a:ea typeface="+mj-ea"/>
              <a:cs typeface="+mj-cs"/>
            </a:defRPr>
          </a:pPr>
          <a:endParaRPr lang="pt-BR"/>
        </a:p>
      </c:txPr>
    </c:title>
    <c:autoTitleDeleted val="0"/>
    <c:view3D>
      <c:rotX val="15"/>
      <c:rotY val="2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6.1357775590551174E-2"/>
          <c:y val="0.22603567913385827"/>
          <c:w val="0.92822555774278215"/>
          <c:h val="0.70492249015748032"/>
        </c:manualLayout>
      </c:layout>
      <c:bar3DChart>
        <c:barDir val="col"/>
        <c:grouping val="stacke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AWS Services from WebSite</c:v>
                </c:pt>
              </c:strCache>
            </c:strRef>
          </c:tx>
          <c:spPr>
            <a:solidFill>
              <a:schemeClr val="accent1">
                <a:alpha val="70000"/>
              </a:schemeClr>
            </a:solidFill>
            <a:ln>
              <a:noFill/>
            </a:ln>
            <a:effectLst/>
            <a:sp3d/>
          </c:spPr>
          <c:invertIfNegative val="0"/>
          <c:cat>
            <c:strRef>
              <c:f>Planilha1!$A$2:$A$3</c:f>
              <c:strCache>
                <c:ptCount val="2"/>
                <c:pt idx="0">
                  <c:v>1 Mês</c:v>
                </c:pt>
                <c:pt idx="1">
                  <c:v>12 Meses</c:v>
                </c:pt>
              </c:strCache>
            </c:strRef>
          </c:cat>
          <c:val>
            <c:numRef>
              <c:f>Planilha1!$B$2:$B$3</c:f>
              <c:numCache>
                <c:formatCode>_-[$$-409]* #,##0.00_ ;_-[$$-409]* \-#,##0.00\ ;_-[$$-409]* "-"??_ ;_-@_ </c:formatCode>
                <c:ptCount val="2"/>
                <c:pt idx="0">
                  <c:v>6.45</c:v>
                </c:pt>
                <c:pt idx="1">
                  <c:v>77.400000000000006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13-4F3F-B44F-C9E26BA0B3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80"/>
        <c:shape val="box"/>
        <c:axId val="1972779423"/>
        <c:axId val="2122297119"/>
        <c:axId val="0"/>
      </c:bar3DChart>
      <c:catAx>
        <c:axId val="19727794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587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cap="none" spc="20" normalizeH="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2122297119"/>
        <c:crosses val="autoZero"/>
        <c:auto val="1"/>
        <c:lblAlgn val="ctr"/>
        <c:lblOffset val="100"/>
        <c:noMultiLvlLbl val="0"/>
      </c:catAx>
      <c:valAx>
        <c:axId val="21222971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ajorGridlines>
        <c:numFmt formatCode="_-[$$-409]* #,##0.00_ ;_-[$$-409]* \-#,##0.00\ ;_-[$$-409]* &quot;-&quot;??_ ;_-@_ 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2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pt-BR"/>
          </a:p>
        </c:txPr>
        <c:crossAx val="19727794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19286500651859129"/>
          <c:y val="0.10794666101758151"/>
          <c:w val="0.72734516980196207"/>
          <c:h val="8.975903038996176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pt-B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t-B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5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587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 cap="none" spc="20" normalizeH="0" baseline="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lt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>
            <a:alpha val="70000"/>
          </a:schemeClr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>
          <a:alpha val="70000"/>
        </a:schemeClr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 baseline="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ajor">
      <a:schemeClr val="tx1">
        <a:lumMod val="65000"/>
        <a:lumOff val="35000"/>
      </a:schemeClr>
    </cs:fontRef>
    <cs:defRPr sz="2128" b="0" i="0" kern="1200" cap="none" spc="50" normalizeH="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587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 spc="20" baseline="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16.png>
</file>

<file path=ppt/media/image17.png>
</file>

<file path=ppt/media/image18.sv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6" name="Google Shape;2156;g7f9262ee2f_0_26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7" name="Google Shape;2157;g7f9262ee2f_0_26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7f9262ee2f_0_26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7f9262ee2f_0_26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290233416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290233416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21468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607305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625794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f9262ee2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f9262ee2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wo Columns">
  <p:cSld name="SECTION_TITLE_AND_DESCRIPTION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7"/>
          <p:cNvSpPr txBox="1">
            <a:spLocks noGrp="1"/>
          </p:cNvSpPr>
          <p:nvPr>
            <p:ph type="title"/>
          </p:nvPr>
        </p:nvSpPr>
        <p:spPr>
          <a:xfrm>
            <a:off x="1937338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2" name="Google Shape;62;p17"/>
          <p:cNvSpPr txBox="1">
            <a:spLocks noGrp="1"/>
          </p:cNvSpPr>
          <p:nvPr>
            <p:ph type="subTitle" idx="1"/>
          </p:nvPr>
        </p:nvSpPr>
        <p:spPr>
          <a:xfrm>
            <a:off x="1937338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17"/>
          <p:cNvSpPr txBox="1">
            <a:spLocks noGrp="1"/>
          </p:cNvSpPr>
          <p:nvPr>
            <p:ph type="title" idx="2"/>
          </p:nvPr>
        </p:nvSpPr>
        <p:spPr>
          <a:xfrm>
            <a:off x="4816563" y="2463175"/>
            <a:ext cx="23901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subTitle" idx="3"/>
          </p:nvPr>
        </p:nvSpPr>
        <p:spPr>
          <a:xfrm>
            <a:off x="4816563" y="3148075"/>
            <a:ext cx="23901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title" idx="4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 + Credits">
  <p:cSld name="SECTION_HEADER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3"/>
          <p:cNvSpPr txBox="1">
            <a:spLocks noGrp="1"/>
          </p:cNvSpPr>
          <p:nvPr>
            <p:ph type="title"/>
          </p:nvPr>
        </p:nvSpPr>
        <p:spPr>
          <a:xfrm>
            <a:off x="924870" y="760375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33"/>
          <p:cNvSpPr txBox="1">
            <a:spLocks noGrp="1"/>
          </p:cNvSpPr>
          <p:nvPr>
            <p:ph type="subTitle" idx="1"/>
          </p:nvPr>
        </p:nvSpPr>
        <p:spPr>
          <a:xfrm>
            <a:off x="924875" y="1684275"/>
            <a:ext cx="3305400" cy="109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33"/>
          <p:cNvSpPr txBox="1"/>
          <p:nvPr/>
        </p:nvSpPr>
        <p:spPr>
          <a:xfrm>
            <a:off x="924875" y="3570000"/>
            <a:ext cx="3305400" cy="66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CREDITS: This presentation template was created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including icons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, and infographics &amp; images by </a:t>
            </a:r>
            <a:r>
              <a:rPr lang="en" sz="1000">
                <a:solidFill>
                  <a:schemeClr val="accent1"/>
                </a:solidFill>
                <a:uFill>
                  <a:noFill/>
                </a:uFill>
                <a:latin typeface="Montserrat Medium"/>
                <a:ea typeface="Montserrat Medium"/>
                <a:cs typeface="Montserrat Medium"/>
                <a:sym typeface="Montserrat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. </a:t>
            </a: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 sz="1000">
              <a:solidFill>
                <a:schemeClr val="accent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">
  <p:cSld name="CAPTION_ONLY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1"/>
          </p:nvPr>
        </p:nvSpPr>
        <p:spPr>
          <a:xfrm>
            <a:off x="938500" y="1246025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162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1pPr>
            <a:lvl2pPr marL="914400" lvl="1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2pPr>
            <a:lvl3pPr marL="1371600" lvl="2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3pPr>
            <a:lvl4pPr marL="1828800" lvl="3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4pPr>
            <a:lvl5pPr marL="2286000" lvl="4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5pPr>
            <a:lvl6pPr marL="2743200" lvl="5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6pPr>
            <a:lvl7pPr marL="3200400" lvl="6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●"/>
              <a:defRPr sz="1150">
                <a:solidFill>
                  <a:schemeClr val="lt1"/>
                </a:solidFill>
              </a:defRPr>
            </a:lvl7pPr>
            <a:lvl8pPr marL="3657600" lvl="7" indent="-301625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50"/>
              <a:buChar char="○"/>
              <a:defRPr sz="1150">
                <a:solidFill>
                  <a:schemeClr val="lt1"/>
                </a:solidFill>
              </a:defRPr>
            </a:lvl8pPr>
            <a:lvl9pPr marL="4114800" lvl="8" indent="-301625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50"/>
              <a:buChar char="■"/>
              <a:defRPr sz="115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285500" y="2832875"/>
            <a:ext cx="3657300" cy="644700"/>
          </a:xfrm>
          <a:prstGeom prst="rect">
            <a:avLst/>
          </a:prstGeom>
          <a:effectLst>
            <a:outerShdw blurRad="57150" dist="19050" dir="5400000" algn="bl" rotWithShape="0">
              <a:srgbClr val="76A5AF">
                <a:alpha val="88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4144050" y="3549850"/>
            <a:ext cx="394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7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d2zbz0s4n7178.cloudfront.net/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2.png"/><Relationship Id="rId5" Type="http://schemas.openxmlformats.org/officeDocument/2006/relationships/image" Target="../media/image35.svg"/><Relationship Id="rId4" Type="http://schemas.openxmlformats.org/officeDocument/2006/relationships/image" Target="../media/image3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sv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2.svg"/><Relationship Id="rId4" Type="http://schemas.openxmlformats.org/officeDocument/2006/relationships/image" Target="../media/image2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chart" Target="../charts/chart1.xml"/><Relationship Id="rId13" Type="http://schemas.openxmlformats.org/officeDocument/2006/relationships/image" Target="../media/image31.png"/><Relationship Id="rId3" Type="http://schemas.openxmlformats.org/officeDocument/2006/relationships/image" Target="../media/image23.png"/><Relationship Id="rId7" Type="http://schemas.openxmlformats.org/officeDocument/2006/relationships/hyperlink" Target="https://calculator.aws/#/estimate?id=1a53b8539b135665f39ec06a8d51d51908aa9e36" TargetMode="External"/><Relationship Id="rId12" Type="http://schemas.openxmlformats.org/officeDocument/2006/relationships/image" Target="../media/image30.sv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26.svg"/><Relationship Id="rId11" Type="http://schemas.openxmlformats.org/officeDocument/2006/relationships/image" Target="../media/image29.png"/><Relationship Id="rId5" Type="http://schemas.openxmlformats.org/officeDocument/2006/relationships/image" Target="../media/image25.png"/><Relationship Id="rId10" Type="http://schemas.openxmlformats.org/officeDocument/2006/relationships/image" Target="../media/image28.svg"/><Relationship Id="rId4" Type="http://schemas.openxmlformats.org/officeDocument/2006/relationships/image" Target="../media/image24.svg"/><Relationship Id="rId9" Type="http://schemas.openxmlformats.org/officeDocument/2006/relationships/image" Target="../media/image27.png"/><Relationship Id="rId14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WEBSITE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3190500" y="2624374"/>
            <a:ext cx="2763000" cy="809941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Divulgação de Currículo</a:t>
            </a:r>
            <a:endParaRPr sz="22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5" name="Picture 2" descr="Escola da Nuvem">
            <a:extLst>
              <a:ext uri="{FF2B5EF4-FFF2-40B4-BE49-F238E27FC236}">
                <a16:creationId xmlns:a16="http://schemas.microsoft.com/office/drawing/2014/main" id="{23D4CEE2-7C36-7C3B-5460-3524C283DB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6219" y="3209872"/>
            <a:ext cx="1071562" cy="1071562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Google Shape;163;p38">
            <a:extLst>
              <a:ext uri="{FF2B5EF4-FFF2-40B4-BE49-F238E27FC236}">
                <a16:creationId xmlns:a16="http://schemas.microsoft.com/office/drawing/2014/main" id="{346A93E8-F52F-A316-047D-DC66CE061A4B}"/>
              </a:ext>
            </a:extLst>
          </p:cNvPr>
          <p:cNvSpPr txBox="1">
            <a:spLocks/>
          </p:cNvSpPr>
          <p:nvPr/>
        </p:nvSpPr>
        <p:spPr>
          <a:xfrm>
            <a:off x="5942791" y="4230079"/>
            <a:ext cx="1581267" cy="8308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pt-BR" i="1" dirty="0">
                <a:solidFill>
                  <a:schemeClr val="bg1"/>
                </a:solidFill>
              </a:rPr>
              <a:t>Pedro Almeida</a:t>
            </a:r>
          </a:p>
          <a:p>
            <a:pPr marL="0" indent="0" algn="ctr">
              <a:buFont typeface="Montserrat"/>
              <a:buNone/>
            </a:pPr>
            <a:r>
              <a:rPr lang="pt-BR" i="1" dirty="0">
                <a:solidFill>
                  <a:schemeClr val="bg1"/>
                </a:solidFill>
              </a:rPr>
              <a:t>Pedro Lima</a:t>
            </a:r>
          </a:p>
          <a:p>
            <a:pPr marL="0" indent="0" algn="ctr">
              <a:buFont typeface="Montserrat"/>
              <a:buNone/>
            </a:pPr>
            <a:r>
              <a:rPr lang="pt-BR" i="1" dirty="0">
                <a:solidFill>
                  <a:schemeClr val="bg1"/>
                </a:solidFill>
              </a:rPr>
              <a:t>Pedro Miranda</a:t>
            </a:r>
          </a:p>
        </p:txBody>
      </p:sp>
      <p:sp>
        <p:nvSpPr>
          <p:cNvPr id="4" name="Google Shape;163;p38">
            <a:extLst>
              <a:ext uri="{FF2B5EF4-FFF2-40B4-BE49-F238E27FC236}">
                <a16:creationId xmlns:a16="http://schemas.microsoft.com/office/drawing/2014/main" id="{DDB2B8B6-4224-2D5A-4C55-515F06B72A25}"/>
              </a:ext>
            </a:extLst>
          </p:cNvPr>
          <p:cNvSpPr txBox="1">
            <a:spLocks/>
          </p:cNvSpPr>
          <p:nvPr/>
        </p:nvSpPr>
        <p:spPr>
          <a:xfrm>
            <a:off x="7442791" y="4220865"/>
            <a:ext cx="1701209" cy="900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ctr">
              <a:buFont typeface="Montserrat"/>
              <a:buNone/>
            </a:pPr>
            <a:r>
              <a:rPr lang="pt-BR" i="1" dirty="0">
                <a:solidFill>
                  <a:schemeClr val="bg1"/>
                </a:solidFill>
              </a:rPr>
              <a:t>Pedro Nunes</a:t>
            </a:r>
          </a:p>
          <a:p>
            <a:pPr marL="0" indent="0" algn="ctr">
              <a:buFont typeface="Montserrat"/>
              <a:buNone/>
            </a:pPr>
            <a:r>
              <a:rPr lang="pt-BR" i="1" dirty="0">
                <a:solidFill>
                  <a:schemeClr val="bg1"/>
                </a:solidFill>
              </a:rPr>
              <a:t>Thiago Fonseca</a:t>
            </a:r>
          </a:p>
          <a:p>
            <a:pPr marL="0" indent="0" algn="ctr">
              <a:buFont typeface="Montserrat"/>
              <a:buNone/>
            </a:pPr>
            <a:endParaRPr lang="pt-BR" dirty="0"/>
          </a:p>
        </p:txBody>
      </p:sp>
      <p:sp>
        <p:nvSpPr>
          <p:cNvPr id="2" name="Google Shape;164;p38">
            <a:extLst>
              <a:ext uri="{FF2B5EF4-FFF2-40B4-BE49-F238E27FC236}">
                <a16:creationId xmlns:a16="http://schemas.microsoft.com/office/drawing/2014/main" id="{53EB706D-3A07-32C2-5741-3AB3336C86D9}"/>
              </a:ext>
            </a:extLst>
          </p:cNvPr>
          <p:cNvSpPr txBox="1">
            <a:spLocks/>
          </p:cNvSpPr>
          <p:nvPr/>
        </p:nvSpPr>
        <p:spPr>
          <a:xfrm>
            <a:off x="3905681" y="1650180"/>
            <a:ext cx="1332638" cy="404971"/>
          </a:xfrm>
          <a:prstGeom prst="rect">
            <a:avLst/>
          </a:prstGeom>
          <a:noFill/>
          <a:ln>
            <a:noFill/>
          </a:ln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1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 sz="22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Projeto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Agrupar 16">
            <a:extLst>
              <a:ext uri="{FF2B5EF4-FFF2-40B4-BE49-F238E27FC236}">
                <a16:creationId xmlns:a16="http://schemas.microsoft.com/office/drawing/2014/main" id="{E9A13CF0-11B1-03C6-203D-7A56461557E9}"/>
              </a:ext>
            </a:extLst>
          </p:cNvPr>
          <p:cNvGrpSpPr/>
          <p:nvPr/>
        </p:nvGrpSpPr>
        <p:grpSpPr>
          <a:xfrm>
            <a:off x="1026200" y="1166504"/>
            <a:ext cx="3287111" cy="3384232"/>
            <a:chOff x="938500" y="1198401"/>
            <a:chExt cx="3576272" cy="3681937"/>
          </a:xfrm>
        </p:grpSpPr>
        <p:sp>
          <p:nvSpPr>
            <p:cNvPr id="2" name="Retângulo 1">
              <a:extLst>
                <a:ext uri="{FF2B5EF4-FFF2-40B4-BE49-F238E27FC236}">
                  <a16:creationId xmlns:a16="http://schemas.microsoft.com/office/drawing/2014/main" id="{3D4376AF-0A84-C50B-E747-0CE7D517D0F1}"/>
                </a:ext>
              </a:extLst>
            </p:cNvPr>
            <p:cNvSpPr/>
            <p:nvPr/>
          </p:nvSpPr>
          <p:spPr>
            <a:xfrm>
              <a:off x="1060689" y="1351814"/>
              <a:ext cx="3334897" cy="2754108"/>
            </a:xfrm>
            <a:prstGeom prst="rect">
              <a:avLst/>
            </a:prstGeom>
            <a:solidFill>
              <a:schemeClr val="bg1">
                <a:alpha val="22000"/>
              </a:schemeClr>
            </a:solidFill>
            <a:ln w="47625" cmpd="dbl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grpSp>
          <p:nvGrpSpPr>
            <p:cNvPr id="10" name="Google Shape;2117;p64">
              <a:extLst>
                <a:ext uri="{FF2B5EF4-FFF2-40B4-BE49-F238E27FC236}">
                  <a16:creationId xmlns:a16="http://schemas.microsoft.com/office/drawing/2014/main" id="{89F6AD2A-0394-199F-663D-D119CF39089C}"/>
                </a:ext>
              </a:extLst>
            </p:cNvPr>
            <p:cNvGrpSpPr/>
            <p:nvPr/>
          </p:nvGrpSpPr>
          <p:grpSpPr>
            <a:xfrm>
              <a:off x="938500" y="1198401"/>
              <a:ext cx="3576272" cy="3681937"/>
              <a:chOff x="238125" y="1973675"/>
              <a:chExt cx="2558775" cy="1951825"/>
            </a:xfrm>
          </p:grpSpPr>
          <p:sp>
            <p:nvSpPr>
              <p:cNvPr id="11" name="Google Shape;2118;p64">
                <a:extLst>
                  <a:ext uri="{FF2B5EF4-FFF2-40B4-BE49-F238E27FC236}">
                    <a16:creationId xmlns:a16="http://schemas.microsoft.com/office/drawing/2014/main" id="{2AEB286F-E9D1-3615-1056-23DE2FE68901}"/>
                  </a:ext>
                </a:extLst>
              </p:cNvPr>
              <p:cNvSpPr/>
              <p:nvPr/>
            </p:nvSpPr>
            <p:spPr>
              <a:xfrm>
                <a:off x="325550" y="2055000"/>
                <a:ext cx="2386075" cy="1459975"/>
              </a:xfrm>
              <a:custGeom>
                <a:avLst/>
                <a:gdLst/>
                <a:ahLst/>
                <a:cxnLst/>
                <a:rect l="l" t="t" r="r" b="b"/>
                <a:pathLst>
                  <a:path w="95443" h="58399" extrusionOk="0">
                    <a:moveTo>
                      <a:pt x="94925" y="516"/>
                    </a:moveTo>
                    <a:lnTo>
                      <a:pt x="94925" y="57881"/>
                    </a:lnTo>
                    <a:lnTo>
                      <a:pt x="518" y="57881"/>
                    </a:lnTo>
                    <a:lnTo>
                      <a:pt x="518" y="516"/>
                    </a:lnTo>
                    <a:close/>
                    <a:moveTo>
                      <a:pt x="260" y="0"/>
                    </a:moveTo>
                    <a:cubicBezTo>
                      <a:pt x="118" y="0"/>
                      <a:pt x="1" y="115"/>
                      <a:pt x="1" y="259"/>
                    </a:cubicBezTo>
                    <a:lnTo>
                      <a:pt x="1" y="58140"/>
                    </a:lnTo>
                    <a:cubicBezTo>
                      <a:pt x="1" y="58282"/>
                      <a:pt x="118" y="58399"/>
                      <a:pt x="260" y="58399"/>
                    </a:cubicBezTo>
                    <a:lnTo>
                      <a:pt x="95184" y="58399"/>
                    </a:lnTo>
                    <a:cubicBezTo>
                      <a:pt x="95326" y="58399"/>
                      <a:pt x="95441" y="58282"/>
                      <a:pt x="95441" y="58140"/>
                    </a:cubicBezTo>
                    <a:lnTo>
                      <a:pt x="95441" y="259"/>
                    </a:lnTo>
                    <a:cubicBezTo>
                      <a:pt x="95442" y="115"/>
                      <a:pt x="95326" y="0"/>
                      <a:pt x="951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2119;p64">
                <a:extLst>
                  <a:ext uri="{FF2B5EF4-FFF2-40B4-BE49-F238E27FC236}">
                    <a16:creationId xmlns:a16="http://schemas.microsoft.com/office/drawing/2014/main" id="{D4C0F7A8-DC14-A509-E3D6-C4004D1EEA52}"/>
                  </a:ext>
                </a:extLst>
              </p:cNvPr>
              <p:cNvSpPr/>
              <p:nvPr/>
            </p:nvSpPr>
            <p:spPr>
              <a:xfrm>
                <a:off x="1075325" y="3589700"/>
                <a:ext cx="884075" cy="335800"/>
              </a:xfrm>
              <a:custGeom>
                <a:avLst/>
                <a:gdLst/>
                <a:ahLst/>
                <a:cxnLst/>
                <a:rect l="l" t="t" r="r" b="b"/>
                <a:pathLst>
                  <a:path w="35363" h="13432" extrusionOk="0">
                    <a:moveTo>
                      <a:pt x="28176" y="0"/>
                    </a:moveTo>
                    <a:cubicBezTo>
                      <a:pt x="28078" y="0"/>
                      <a:pt x="27996" y="34"/>
                      <a:pt x="27932" y="102"/>
                    </a:cubicBezTo>
                    <a:cubicBezTo>
                      <a:pt x="27790" y="253"/>
                      <a:pt x="27790" y="509"/>
                      <a:pt x="27932" y="1118"/>
                    </a:cubicBezTo>
                    <a:cubicBezTo>
                      <a:pt x="27985" y="1344"/>
                      <a:pt x="28047" y="1651"/>
                      <a:pt x="28119" y="2009"/>
                    </a:cubicBezTo>
                    <a:cubicBezTo>
                      <a:pt x="28420" y="3516"/>
                      <a:pt x="28876" y="5791"/>
                      <a:pt x="29651" y="7179"/>
                    </a:cubicBezTo>
                    <a:cubicBezTo>
                      <a:pt x="30394" y="8514"/>
                      <a:pt x="31835" y="9775"/>
                      <a:pt x="32886" y="10698"/>
                    </a:cubicBezTo>
                    <a:cubicBezTo>
                      <a:pt x="33194" y="10968"/>
                      <a:pt x="33463" y="11203"/>
                      <a:pt x="33660" y="11396"/>
                    </a:cubicBezTo>
                    <a:cubicBezTo>
                      <a:pt x="34197" y="11917"/>
                      <a:pt x="34530" y="12027"/>
                      <a:pt x="34711" y="12085"/>
                    </a:cubicBezTo>
                    <a:cubicBezTo>
                      <a:pt x="34724" y="12089"/>
                      <a:pt x="34738" y="12094"/>
                      <a:pt x="34750" y="12098"/>
                    </a:cubicBezTo>
                    <a:cubicBezTo>
                      <a:pt x="34781" y="12255"/>
                      <a:pt x="34798" y="12433"/>
                      <a:pt x="34708" y="12569"/>
                    </a:cubicBezTo>
                    <a:cubicBezTo>
                      <a:pt x="34621" y="12698"/>
                      <a:pt x="34443" y="12789"/>
                      <a:pt x="34176" y="12841"/>
                    </a:cubicBezTo>
                    <a:cubicBezTo>
                      <a:pt x="33894" y="12897"/>
                      <a:pt x="33576" y="12915"/>
                      <a:pt x="33188" y="12915"/>
                    </a:cubicBezTo>
                    <a:cubicBezTo>
                      <a:pt x="32866" y="12915"/>
                      <a:pt x="32496" y="12902"/>
                      <a:pt x="32057" y="12888"/>
                    </a:cubicBezTo>
                    <a:cubicBezTo>
                      <a:pt x="31412" y="12865"/>
                      <a:pt x="30607" y="12837"/>
                      <a:pt x="29586" y="12837"/>
                    </a:cubicBezTo>
                    <a:lnTo>
                      <a:pt x="8800" y="12837"/>
                    </a:lnTo>
                    <a:cubicBezTo>
                      <a:pt x="7800" y="12837"/>
                      <a:pt x="6833" y="12841"/>
                      <a:pt x="5939" y="12847"/>
                    </a:cubicBezTo>
                    <a:cubicBezTo>
                      <a:pt x="5199" y="12851"/>
                      <a:pt x="4507" y="12855"/>
                      <a:pt x="3887" y="12855"/>
                    </a:cubicBezTo>
                    <a:cubicBezTo>
                      <a:pt x="3179" y="12855"/>
                      <a:pt x="2567" y="12850"/>
                      <a:pt x="2090" y="12837"/>
                    </a:cubicBezTo>
                    <a:lnTo>
                      <a:pt x="1783" y="12828"/>
                    </a:lnTo>
                    <a:cubicBezTo>
                      <a:pt x="706" y="12798"/>
                      <a:pt x="700" y="12793"/>
                      <a:pt x="570" y="12668"/>
                    </a:cubicBezTo>
                    <a:cubicBezTo>
                      <a:pt x="526" y="12627"/>
                      <a:pt x="520" y="12598"/>
                      <a:pt x="520" y="12571"/>
                    </a:cubicBezTo>
                    <a:cubicBezTo>
                      <a:pt x="520" y="12511"/>
                      <a:pt x="556" y="12333"/>
                      <a:pt x="912" y="11971"/>
                    </a:cubicBezTo>
                    <a:cubicBezTo>
                      <a:pt x="1108" y="11772"/>
                      <a:pt x="1452" y="11550"/>
                      <a:pt x="1848" y="11293"/>
                    </a:cubicBezTo>
                    <a:cubicBezTo>
                      <a:pt x="2410" y="10928"/>
                      <a:pt x="3111" y="10473"/>
                      <a:pt x="3670" y="9890"/>
                    </a:cubicBezTo>
                    <a:lnTo>
                      <a:pt x="4006" y="9544"/>
                    </a:lnTo>
                    <a:cubicBezTo>
                      <a:pt x="4870" y="8657"/>
                      <a:pt x="5947" y="7555"/>
                      <a:pt x="6528" y="6084"/>
                    </a:cubicBezTo>
                    <a:cubicBezTo>
                      <a:pt x="7009" y="4866"/>
                      <a:pt x="7250" y="2705"/>
                      <a:pt x="7410" y="1274"/>
                    </a:cubicBezTo>
                    <a:cubicBezTo>
                      <a:pt x="7465" y="775"/>
                      <a:pt x="7515" y="343"/>
                      <a:pt x="7558" y="87"/>
                    </a:cubicBezTo>
                    <a:lnTo>
                      <a:pt x="7048" y="0"/>
                    </a:lnTo>
                    <a:cubicBezTo>
                      <a:pt x="7002" y="269"/>
                      <a:pt x="6956" y="688"/>
                      <a:pt x="6896" y="1217"/>
                    </a:cubicBezTo>
                    <a:cubicBezTo>
                      <a:pt x="6739" y="2621"/>
                      <a:pt x="6503" y="4741"/>
                      <a:pt x="6047" y="5895"/>
                    </a:cubicBezTo>
                    <a:cubicBezTo>
                      <a:pt x="5506" y="7268"/>
                      <a:pt x="4512" y="8286"/>
                      <a:pt x="3637" y="9183"/>
                    </a:cubicBezTo>
                    <a:lnTo>
                      <a:pt x="3298" y="9533"/>
                    </a:lnTo>
                    <a:cubicBezTo>
                      <a:pt x="2779" y="10073"/>
                      <a:pt x="2136" y="10490"/>
                      <a:pt x="1568" y="10859"/>
                    </a:cubicBezTo>
                    <a:cubicBezTo>
                      <a:pt x="1145" y="11133"/>
                      <a:pt x="780" y="11369"/>
                      <a:pt x="546" y="11608"/>
                    </a:cubicBezTo>
                    <a:cubicBezTo>
                      <a:pt x="172" y="11988"/>
                      <a:pt x="0" y="12296"/>
                      <a:pt x="5" y="12578"/>
                    </a:cubicBezTo>
                    <a:cubicBezTo>
                      <a:pt x="6" y="12752"/>
                      <a:pt x="78" y="12911"/>
                      <a:pt x="211" y="13040"/>
                    </a:cubicBezTo>
                    <a:cubicBezTo>
                      <a:pt x="492" y="13309"/>
                      <a:pt x="611" y="13312"/>
                      <a:pt x="1770" y="13345"/>
                    </a:cubicBezTo>
                    <a:lnTo>
                      <a:pt x="2075" y="13354"/>
                    </a:lnTo>
                    <a:cubicBezTo>
                      <a:pt x="2547" y="13367"/>
                      <a:pt x="3149" y="13372"/>
                      <a:pt x="3843" y="13372"/>
                    </a:cubicBezTo>
                    <a:cubicBezTo>
                      <a:pt x="4476" y="13372"/>
                      <a:pt x="5185" y="13368"/>
                      <a:pt x="5944" y="13364"/>
                    </a:cubicBezTo>
                    <a:cubicBezTo>
                      <a:pt x="6836" y="13358"/>
                      <a:pt x="7802" y="13354"/>
                      <a:pt x="8802" y="13354"/>
                    </a:cubicBezTo>
                    <a:lnTo>
                      <a:pt x="29586" y="13354"/>
                    </a:lnTo>
                    <a:cubicBezTo>
                      <a:pt x="30598" y="13354"/>
                      <a:pt x="31397" y="13381"/>
                      <a:pt x="32040" y="13403"/>
                    </a:cubicBezTo>
                    <a:cubicBezTo>
                      <a:pt x="32484" y="13420"/>
                      <a:pt x="32860" y="13432"/>
                      <a:pt x="33192" y="13432"/>
                    </a:cubicBezTo>
                    <a:cubicBezTo>
                      <a:pt x="33609" y="13432"/>
                      <a:pt x="33956" y="13412"/>
                      <a:pt x="34274" y="13348"/>
                    </a:cubicBezTo>
                    <a:cubicBezTo>
                      <a:pt x="34682" y="13269"/>
                      <a:pt x="34972" y="13103"/>
                      <a:pt x="35137" y="12856"/>
                    </a:cubicBezTo>
                    <a:cubicBezTo>
                      <a:pt x="35363" y="12517"/>
                      <a:pt x="35282" y="12127"/>
                      <a:pt x="35252" y="11980"/>
                    </a:cubicBezTo>
                    <a:cubicBezTo>
                      <a:pt x="35195" y="11701"/>
                      <a:pt x="35007" y="11639"/>
                      <a:pt x="34871" y="11593"/>
                    </a:cubicBezTo>
                    <a:cubicBezTo>
                      <a:pt x="34721" y="11545"/>
                      <a:pt x="34470" y="11463"/>
                      <a:pt x="34019" y="11025"/>
                    </a:cubicBezTo>
                    <a:cubicBezTo>
                      <a:pt x="33815" y="10828"/>
                      <a:pt x="33540" y="10585"/>
                      <a:pt x="33225" y="10309"/>
                    </a:cubicBezTo>
                    <a:cubicBezTo>
                      <a:pt x="32202" y="9412"/>
                      <a:pt x="30800" y="8183"/>
                      <a:pt x="30101" y="6928"/>
                    </a:cubicBezTo>
                    <a:cubicBezTo>
                      <a:pt x="29367" y="5611"/>
                      <a:pt x="28902" y="3294"/>
                      <a:pt x="28625" y="1909"/>
                    </a:cubicBezTo>
                    <a:cubicBezTo>
                      <a:pt x="28552" y="1542"/>
                      <a:pt x="28489" y="1231"/>
                      <a:pt x="28435" y="1000"/>
                    </a:cubicBezTo>
                    <a:cubicBezTo>
                      <a:pt x="28376" y="749"/>
                      <a:pt x="28353" y="598"/>
                      <a:pt x="28346" y="510"/>
                    </a:cubicBezTo>
                    <a:cubicBezTo>
                      <a:pt x="28373" y="500"/>
                      <a:pt x="28400" y="486"/>
                      <a:pt x="28422" y="468"/>
                    </a:cubicBezTo>
                    <a:lnTo>
                      <a:pt x="28537" y="268"/>
                    </a:lnTo>
                    <a:lnTo>
                      <a:pt x="28247" y="234"/>
                    </a:lnTo>
                    <a:lnTo>
                      <a:pt x="28111" y="56"/>
                    </a:lnTo>
                    <a:cubicBezTo>
                      <a:pt x="28153" y="24"/>
                      <a:pt x="28202" y="8"/>
                      <a:pt x="28254" y="8"/>
                    </a:cubicBezTo>
                    <a:cubicBezTo>
                      <a:pt x="28256" y="8"/>
                      <a:pt x="28258" y="8"/>
                      <a:pt x="28261" y="8"/>
                    </a:cubicBezTo>
                    <a:cubicBezTo>
                      <a:pt x="28231" y="3"/>
                      <a:pt x="28203" y="0"/>
                      <a:pt x="281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2120;p64">
                <a:extLst>
                  <a:ext uri="{FF2B5EF4-FFF2-40B4-BE49-F238E27FC236}">
                    <a16:creationId xmlns:a16="http://schemas.microsoft.com/office/drawing/2014/main" id="{B5F0A198-22F0-77AC-1C84-BCBE6C5228BD}"/>
                  </a:ext>
                </a:extLst>
              </p:cNvPr>
              <p:cNvSpPr/>
              <p:nvPr/>
            </p:nvSpPr>
            <p:spPr>
              <a:xfrm>
                <a:off x="238125" y="1973675"/>
                <a:ext cx="2558775" cy="1623600"/>
              </a:xfrm>
              <a:custGeom>
                <a:avLst/>
                <a:gdLst/>
                <a:ahLst/>
                <a:cxnLst/>
                <a:rect l="l" t="t" r="r" b="b"/>
                <a:pathLst>
                  <a:path w="102351" h="64944" extrusionOk="0">
                    <a:moveTo>
                      <a:pt x="99608" y="516"/>
                    </a:moveTo>
                    <a:cubicBezTo>
                      <a:pt x="100838" y="516"/>
                      <a:pt x="101835" y="1513"/>
                      <a:pt x="101835" y="2744"/>
                    </a:cubicBezTo>
                    <a:lnTo>
                      <a:pt x="101835" y="62200"/>
                    </a:lnTo>
                    <a:cubicBezTo>
                      <a:pt x="101833" y="63429"/>
                      <a:pt x="100836" y="64425"/>
                      <a:pt x="99608" y="64426"/>
                    </a:cubicBezTo>
                    <a:lnTo>
                      <a:pt x="2743" y="64426"/>
                    </a:lnTo>
                    <a:cubicBezTo>
                      <a:pt x="1514" y="64425"/>
                      <a:pt x="519" y="63429"/>
                      <a:pt x="517" y="62200"/>
                    </a:cubicBezTo>
                    <a:lnTo>
                      <a:pt x="517" y="2744"/>
                    </a:lnTo>
                    <a:cubicBezTo>
                      <a:pt x="519" y="1515"/>
                      <a:pt x="1514" y="518"/>
                      <a:pt x="2743" y="516"/>
                    </a:cubicBezTo>
                    <a:close/>
                    <a:moveTo>
                      <a:pt x="2743" y="1"/>
                    </a:moveTo>
                    <a:cubicBezTo>
                      <a:pt x="1230" y="1"/>
                      <a:pt x="0" y="1229"/>
                      <a:pt x="0" y="2744"/>
                    </a:cubicBezTo>
                    <a:lnTo>
                      <a:pt x="0" y="62200"/>
                    </a:lnTo>
                    <a:cubicBezTo>
                      <a:pt x="0" y="63713"/>
                      <a:pt x="1230" y="64943"/>
                      <a:pt x="2743" y="64943"/>
                    </a:cubicBezTo>
                    <a:lnTo>
                      <a:pt x="99608" y="64943"/>
                    </a:lnTo>
                    <a:cubicBezTo>
                      <a:pt x="101120" y="64943"/>
                      <a:pt x="102351" y="63713"/>
                      <a:pt x="102351" y="62200"/>
                    </a:cubicBezTo>
                    <a:lnTo>
                      <a:pt x="102351" y="2744"/>
                    </a:lnTo>
                    <a:cubicBezTo>
                      <a:pt x="102351" y="1228"/>
                      <a:pt x="101123" y="1"/>
                      <a:pt x="996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2121;p64">
                <a:extLst>
                  <a:ext uri="{FF2B5EF4-FFF2-40B4-BE49-F238E27FC236}">
                    <a16:creationId xmlns:a16="http://schemas.microsoft.com/office/drawing/2014/main" id="{47904503-DD70-2C98-AAB5-92C2288B014A}"/>
                  </a:ext>
                </a:extLst>
              </p:cNvPr>
              <p:cNvSpPr/>
              <p:nvPr/>
            </p:nvSpPr>
            <p:spPr>
              <a:xfrm>
                <a:off x="255425" y="1991200"/>
                <a:ext cx="2524175" cy="1588500"/>
              </a:xfrm>
              <a:custGeom>
                <a:avLst/>
                <a:gdLst/>
                <a:ahLst/>
                <a:cxnLst/>
                <a:rect l="l" t="t" r="r" b="b"/>
                <a:pathLst>
                  <a:path w="100967" h="63540" extrusionOk="0">
                    <a:moveTo>
                      <a:pt x="98640" y="518"/>
                    </a:moveTo>
                    <a:cubicBezTo>
                      <a:pt x="99639" y="518"/>
                      <a:pt x="100449" y="1328"/>
                      <a:pt x="100449" y="2328"/>
                    </a:cubicBezTo>
                    <a:lnTo>
                      <a:pt x="100449" y="61214"/>
                    </a:lnTo>
                    <a:cubicBezTo>
                      <a:pt x="100448" y="62212"/>
                      <a:pt x="99639" y="63022"/>
                      <a:pt x="98640" y="63024"/>
                    </a:cubicBezTo>
                    <a:lnTo>
                      <a:pt x="2328" y="63024"/>
                    </a:lnTo>
                    <a:cubicBezTo>
                      <a:pt x="1328" y="63022"/>
                      <a:pt x="519" y="62212"/>
                      <a:pt x="517" y="61214"/>
                    </a:cubicBezTo>
                    <a:lnTo>
                      <a:pt x="517" y="2328"/>
                    </a:lnTo>
                    <a:cubicBezTo>
                      <a:pt x="519" y="1328"/>
                      <a:pt x="1328" y="519"/>
                      <a:pt x="2328" y="518"/>
                    </a:cubicBezTo>
                    <a:close/>
                    <a:moveTo>
                      <a:pt x="2328" y="1"/>
                    </a:moveTo>
                    <a:cubicBezTo>
                      <a:pt x="1042" y="2"/>
                      <a:pt x="2" y="1043"/>
                      <a:pt x="0" y="2328"/>
                    </a:cubicBezTo>
                    <a:lnTo>
                      <a:pt x="0" y="61214"/>
                    </a:lnTo>
                    <a:cubicBezTo>
                      <a:pt x="2" y="62498"/>
                      <a:pt x="1042" y="63538"/>
                      <a:pt x="2328" y="63540"/>
                    </a:cubicBezTo>
                    <a:lnTo>
                      <a:pt x="98640" y="63540"/>
                    </a:lnTo>
                    <a:cubicBezTo>
                      <a:pt x="99925" y="63538"/>
                      <a:pt x="100965" y="62498"/>
                      <a:pt x="100967" y="61214"/>
                    </a:cubicBezTo>
                    <a:lnTo>
                      <a:pt x="100967" y="2328"/>
                    </a:lnTo>
                    <a:cubicBezTo>
                      <a:pt x="100967" y="1043"/>
                      <a:pt x="99925" y="1"/>
                      <a:pt x="986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2122;p64">
                <a:extLst>
                  <a:ext uri="{FF2B5EF4-FFF2-40B4-BE49-F238E27FC236}">
                    <a16:creationId xmlns:a16="http://schemas.microsoft.com/office/drawing/2014/main" id="{C434E719-1F17-D9C2-98F3-A221A617CD9A}"/>
                  </a:ext>
                </a:extLst>
              </p:cNvPr>
              <p:cNvSpPr/>
              <p:nvPr/>
            </p:nvSpPr>
            <p:spPr>
              <a:xfrm>
                <a:off x="1091150" y="3888075"/>
                <a:ext cx="8568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4273" h="1" extrusionOk="0">
                    <a:moveTo>
                      <a:pt x="1" y="0"/>
                    </a:moveTo>
                    <a:lnTo>
                      <a:pt x="34272" y="0"/>
                    </a:ln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2123;p64">
                <a:extLst>
                  <a:ext uri="{FF2B5EF4-FFF2-40B4-BE49-F238E27FC236}">
                    <a16:creationId xmlns:a16="http://schemas.microsoft.com/office/drawing/2014/main" id="{8ABC2437-7A86-E5F0-9D48-8BC45F458730}"/>
                  </a:ext>
                </a:extLst>
              </p:cNvPr>
              <p:cNvSpPr/>
              <p:nvPr/>
            </p:nvSpPr>
            <p:spPr>
              <a:xfrm>
                <a:off x="1091125" y="3881600"/>
                <a:ext cx="856850" cy="12925"/>
              </a:xfrm>
              <a:custGeom>
                <a:avLst/>
                <a:gdLst/>
                <a:ahLst/>
                <a:cxnLst/>
                <a:rect l="l" t="t" r="r" b="b"/>
                <a:pathLst>
                  <a:path w="34274" h="517" extrusionOk="0">
                    <a:moveTo>
                      <a:pt x="0" y="1"/>
                    </a:moveTo>
                    <a:lnTo>
                      <a:pt x="0" y="516"/>
                    </a:lnTo>
                    <a:lnTo>
                      <a:pt x="34273" y="516"/>
                    </a:lnTo>
                    <a:lnTo>
                      <a:pt x="34273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531900" cy="440345"/>
          </a:xfrm>
          <a:prstGeom prst="rect">
            <a:avLst/>
          </a:prstGeom>
          <a:effectLst>
            <a:reflection blurRad="25400" stA="45000" endPos="70000" dir="5400000" sy="-100000" algn="bl" rotWithShape="0"/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WEBSITE - QR CODE</a:t>
            </a:r>
            <a:endParaRPr dirty="0">
              <a:solidFill>
                <a:schemeClr val="accent1"/>
              </a:solidFill>
            </a:endParaRPr>
          </a:p>
        </p:txBody>
      </p:sp>
      <p:cxnSp>
        <p:nvCxnSpPr>
          <p:cNvPr id="216" name="Google Shape;216;p44"/>
          <p:cNvCxnSpPr>
            <a:cxnSpLocks/>
          </p:cNvCxnSpPr>
          <p:nvPr/>
        </p:nvCxnSpPr>
        <p:spPr>
          <a:xfrm>
            <a:off x="1026200" y="414022"/>
            <a:ext cx="416991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" name="Imagem 3" descr="Código QR&#10;&#10;Descrição gerada automaticamente">
            <a:extLst>
              <a:ext uri="{FF2B5EF4-FFF2-40B4-BE49-F238E27FC236}">
                <a16:creationId xmlns:a16="http://schemas.microsoft.com/office/drawing/2014/main" id="{808A34D9-745F-5964-5528-56E0441876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3714" y="1431014"/>
            <a:ext cx="2281471" cy="2281471"/>
          </a:xfrm>
          <a:prstGeom prst="rect">
            <a:avLst/>
          </a:prstGeom>
        </p:spPr>
      </p:pic>
      <p:sp>
        <p:nvSpPr>
          <p:cNvPr id="5" name="Google Shape;226;p45">
            <a:extLst>
              <a:ext uri="{FF2B5EF4-FFF2-40B4-BE49-F238E27FC236}">
                <a16:creationId xmlns:a16="http://schemas.microsoft.com/office/drawing/2014/main" id="{DBDD0FA4-2A1D-E46C-1B7A-AF4C21376859}"/>
              </a:ext>
            </a:extLst>
          </p:cNvPr>
          <p:cNvSpPr txBox="1">
            <a:spLocks/>
          </p:cNvSpPr>
          <p:nvPr/>
        </p:nvSpPr>
        <p:spPr>
          <a:xfrm>
            <a:off x="938500" y="4603061"/>
            <a:ext cx="7865259" cy="344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b="1" i="1" dirty="0" err="1">
                <a:solidFill>
                  <a:schemeClr val="bg1"/>
                </a:solidFill>
              </a:rPr>
              <a:t>WebSite</a:t>
            </a:r>
            <a:r>
              <a:rPr lang="pt-BR" b="1" i="1" dirty="0"/>
              <a:t>: </a:t>
            </a:r>
            <a:r>
              <a:rPr lang="pt-BR" dirty="0">
                <a:solidFill>
                  <a:schemeClr val="bg1"/>
                </a:solidFill>
                <a:latin typeface="Times New Roman" panose="02020603050405020304" pitchFamily="18" charset="0"/>
                <a:hlinkClick r:id="rId4"/>
              </a:rPr>
              <a:t>https://d2zbz0s4n7178.cloudfront.net</a:t>
            </a:r>
            <a:endParaRPr lang="pt-BR" u="sng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61" name="Google Shape;2161;p68"/>
          <p:cNvCxnSpPr/>
          <p:nvPr/>
        </p:nvCxnSpPr>
        <p:spPr>
          <a:xfrm>
            <a:off x="1013400" y="148879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163" name="Google Shape;2163;p68"/>
          <p:cNvCxnSpPr/>
          <p:nvPr/>
        </p:nvCxnSpPr>
        <p:spPr>
          <a:xfrm>
            <a:off x="1013400" y="34580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Google Shape;2190;p70">
            <a:extLst>
              <a:ext uri="{FF2B5EF4-FFF2-40B4-BE49-F238E27FC236}">
                <a16:creationId xmlns:a16="http://schemas.microsoft.com/office/drawing/2014/main" id="{B1C335E9-075F-3E92-D081-52BE22FCFEBE}"/>
              </a:ext>
            </a:extLst>
          </p:cNvPr>
          <p:cNvSpPr txBox="1">
            <a:spLocks/>
          </p:cNvSpPr>
          <p:nvPr/>
        </p:nvSpPr>
        <p:spPr>
          <a:xfrm>
            <a:off x="894900" y="391560"/>
            <a:ext cx="4629300" cy="830879"/>
          </a:xfrm>
          <a:prstGeom prst="rect">
            <a:avLst/>
          </a:prstGeom>
          <a:noFill/>
          <a:ln>
            <a:noFill/>
          </a:ln>
          <a:effectLst>
            <a:reflection endPos="0" dir="5400000" sy="-100000" algn="bl" rotWithShape="0"/>
          </a:effectLst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 ExtraBold"/>
              <a:buNone/>
              <a:defRPr sz="36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Montserrat"/>
              <a:buNone/>
              <a:defRPr sz="36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 sz="3200" dirty="0">
                <a:solidFill>
                  <a:schemeClr val="bg1"/>
                </a:solidFill>
              </a:rPr>
              <a:t>FIM DO PROJETO</a:t>
            </a:r>
            <a:br>
              <a:rPr lang="pt-BR" sz="3200" dirty="0">
                <a:solidFill>
                  <a:schemeClr val="bg1"/>
                </a:solidFill>
              </a:rPr>
            </a:br>
            <a:r>
              <a:rPr lang="pt-BR" sz="3200" dirty="0">
                <a:solidFill>
                  <a:schemeClr val="bg1"/>
                </a:solidFill>
              </a:rPr>
              <a:t>OBRIGADO!</a:t>
            </a:r>
          </a:p>
        </p:txBody>
      </p:sp>
      <p:sp>
        <p:nvSpPr>
          <p:cNvPr id="7" name="Google Shape;163;p38">
            <a:extLst>
              <a:ext uri="{FF2B5EF4-FFF2-40B4-BE49-F238E27FC236}">
                <a16:creationId xmlns:a16="http://schemas.microsoft.com/office/drawing/2014/main" id="{CEB4C209-5610-0D38-682B-EB9B47EB055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925513" y="1571332"/>
            <a:ext cx="3762601" cy="1772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l"/>
            <a:r>
              <a:rPr lang="pt-BR" sz="1600" b="1" i="1" dirty="0">
                <a:solidFill>
                  <a:schemeClr val="tx2"/>
                </a:solidFill>
              </a:rPr>
              <a:t>Considerações</a:t>
            </a:r>
          </a:p>
          <a:p>
            <a:pPr marL="0" indent="0" algn="l"/>
            <a:r>
              <a:rPr lang="pt-BR" sz="1600" b="1" i="1" dirty="0">
                <a:solidFill>
                  <a:schemeClr val="bg1"/>
                </a:solidFill>
              </a:rPr>
              <a:t>Escola da Nuvem </a:t>
            </a:r>
            <a:endParaRPr lang="pt-BR" sz="1600" dirty="0">
              <a:solidFill>
                <a:schemeClr val="bg1"/>
              </a:solidFill>
            </a:endParaRPr>
          </a:p>
          <a:p>
            <a:pPr marL="0" indent="0"/>
            <a:endParaRPr lang="pt-BR" sz="1600" i="1" dirty="0">
              <a:solidFill>
                <a:schemeClr val="tx2"/>
              </a:solidFill>
            </a:endParaRPr>
          </a:p>
          <a:p>
            <a:pPr marL="0" indent="0" algn="l"/>
            <a:r>
              <a:rPr lang="pt-BR" b="1" dirty="0">
                <a:solidFill>
                  <a:schemeClr val="tx2"/>
                </a:solidFill>
              </a:rPr>
              <a:t>Instrutor:</a:t>
            </a:r>
          </a:p>
          <a:p>
            <a:pPr marL="0" indent="0" algn="l"/>
            <a:r>
              <a:rPr lang="pt-BR" i="1" dirty="0">
                <a:solidFill>
                  <a:schemeClr val="bg1"/>
                </a:solidFill>
              </a:rPr>
              <a:t>Louise Carmo</a:t>
            </a:r>
            <a:endParaRPr lang="pt-BR" b="1" dirty="0">
              <a:solidFill>
                <a:schemeClr val="bg1"/>
              </a:solidFill>
            </a:endParaRPr>
          </a:p>
          <a:p>
            <a:pPr marL="0" indent="0" algn="l"/>
            <a:r>
              <a:rPr lang="pt-BR" b="1" dirty="0">
                <a:solidFill>
                  <a:schemeClr val="tx2"/>
                </a:solidFill>
              </a:rPr>
              <a:t>Mentor:</a:t>
            </a:r>
          </a:p>
          <a:p>
            <a:pPr marL="0" indent="0" algn="l"/>
            <a:r>
              <a:rPr lang="pt-BR" i="1" dirty="0">
                <a:solidFill>
                  <a:schemeClr val="bg1"/>
                </a:solidFill>
              </a:rPr>
              <a:t>Vitor </a:t>
            </a:r>
            <a:r>
              <a:rPr lang="pt-BR" i="1" dirty="0" err="1">
                <a:solidFill>
                  <a:schemeClr val="bg1"/>
                </a:solidFill>
              </a:rPr>
              <a:t>Euphrasio</a:t>
            </a:r>
            <a:r>
              <a:rPr lang="pt-BR" i="1" dirty="0">
                <a:solidFill>
                  <a:schemeClr val="bg1"/>
                </a:solidFill>
              </a:rPr>
              <a:t> da Silva</a:t>
            </a:r>
            <a:endParaRPr lang="pt-BR" dirty="0">
              <a:solidFill>
                <a:schemeClr val="bg1"/>
              </a:solidFill>
            </a:endParaRPr>
          </a:p>
          <a:p>
            <a:pPr marL="0" indent="0"/>
            <a:endParaRPr lang="pt-BR" dirty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E8169226-B96D-8844-26E2-AB9653FB32FE}"/>
              </a:ext>
            </a:extLst>
          </p:cNvPr>
          <p:cNvSpPr/>
          <p:nvPr/>
        </p:nvSpPr>
        <p:spPr>
          <a:xfrm>
            <a:off x="925513" y="3657600"/>
            <a:ext cx="3263715" cy="627320"/>
          </a:xfrm>
          <a:prstGeom prst="rect">
            <a:avLst/>
          </a:prstGeom>
          <a:solidFill>
            <a:srgbClr val="02153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rgbClr val="021532"/>
              </a:solidFill>
            </a:endParaRPr>
          </a:p>
        </p:txBody>
      </p:sp>
      <p:sp>
        <p:nvSpPr>
          <p:cNvPr id="12" name="Google Shape;10571;p79">
            <a:extLst>
              <a:ext uri="{FF2B5EF4-FFF2-40B4-BE49-F238E27FC236}">
                <a16:creationId xmlns:a16="http://schemas.microsoft.com/office/drawing/2014/main" id="{99A518D8-8E13-4FA9-D5ED-A9ACE9F2A375}"/>
              </a:ext>
            </a:extLst>
          </p:cNvPr>
          <p:cNvSpPr/>
          <p:nvPr/>
        </p:nvSpPr>
        <p:spPr>
          <a:xfrm>
            <a:off x="5367602" y="1224344"/>
            <a:ext cx="2971214" cy="2375114"/>
          </a:xfrm>
          <a:custGeom>
            <a:avLst/>
            <a:gdLst/>
            <a:ahLst/>
            <a:cxnLst/>
            <a:rect l="l" t="t" r="r" b="b"/>
            <a:pathLst>
              <a:path w="11514" h="9204" extrusionOk="0">
                <a:moveTo>
                  <a:pt x="3727" y="0"/>
                </a:moveTo>
                <a:cubicBezTo>
                  <a:pt x="3156" y="0"/>
                  <a:pt x="2668" y="346"/>
                  <a:pt x="2477" y="870"/>
                </a:cubicBezTo>
                <a:lnTo>
                  <a:pt x="2382" y="870"/>
                </a:lnTo>
                <a:cubicBezTo>
                  <a:pt x="2144" y="870"/>
                  <a:pt x="1906" y="965"/>
                  <a:pt x="1751" y="1143"/>
                </a:cubicBezTo>
                <a:cubicBezTo>
                  <a:pt x="1703" y="1143"/>
                  <a:pt x="1656" y="1131"/>
                  <a:pt x="1608" y="1131"/>
                </a:cubicBezTo>
                <a:cubicBezTo>
                  <a:pt x="1036" y="1131"/>
                  <a:pt x="560" y="1608"/>
                  <a:pt x="560" y="2191"/>
                </a:cubicBezTo>
                <a:cubicBezTo>
                  <a:pt x="560" y="2775"/>
                  <a:pt x="1036" y="3251"/>
                  <a:pt x="1608" y="3251"/>
                </a:cubicBezTo>
                <a:lnTo>
                  <a:pt x="3001" y="3251"/>
                </a:lnTo>
                <a:cubicBezTo>
                  <a:pt x="3096" y="3251"/>
                  <a:pt x="3191" y="3156"/>
                  <a:pt x="3191" y="3048"/>
                </a:cubicBezTo>
                <a:cubicBezTo>
                  <a:pt x="3191" y="2953"/>
                  <a:pt x="3096" y="2858"/>
                  <a:pt x="3001" y="2858"/>
                </a:cubicBezTo>
                <a:lnTo>
                  <a:pt x="1608" y="2858"/>
                </a:lnTo>
                <a:cubicBezTo>
                  <a:pt x="1239" y="2858"/>
                  <a:pt x="941" y="2560"/>
                  <a:pt x="941" y="2191"/>
                </a:cubicBezTo>
                <a:cubicBezTo>
                  <a:pt x="941" y="1822"/>
                  <a:pt x="1239" y="1524"/>
                  <a:pt x="1608" y="1524"/>
                </a:cubicBezTo>
                <a:cubicBezTo>
                  <a:pt x="1667" y="1524"/>
                  <a:pt x="1727" y="1524"/>
                  <a:pt x="1775" y="1536"/>
                </a:cubicBezTo>
                <a:cubicBezTo>
                  <a:pt x="1788" y="1538"/>
                  <a:pt x="1802" y="1539"/>
                  <a:pt x="1816" y="1539"/>
                </a:cubicBezTo>
                <a:cubicBezTo>
                  <a:pt x="1885" y="1539"/>
                  <a:pt x="1949" y="1514"/>
                  <a:pt x="1989" y="1465"/>
                </a:cubicBezTo>
                <a:cubicBezTo>
                  <a:pt x="2072" y="1322"/>
                  <a:pt x="2227" y="1251"/>
                  <a:pt x="2394" y="1251"/>
                </a:cubicBezTo>
                <a:cubicBezTo>
                  <a:pt x="2453" y="1251"/>
                  <a:pt x="2489" y="1262"/>
                  <a:pt x="2548" y="1286"/>
                </a:cubicBezTo>
                <a:cubicBezTo>
                  <a:pt x="2566" y="1291"/>
                  <a:pt x="2585" y="1293"/>
                  <a:pt x="2604" y="1293"/>
                </a:cubicBezTo>
                <a:cubicBezTo>
                  <a:pt x="2638" y="1293"/>
                  <a:pt x="2673" y="1285"/>
                  <a:pt x="2703" y="1262"/>
                </a:cubicBezTo>
                <a:cubicBezTo>
                  <a:pt x="2751" y="1239"/>
                  <a:pt x="2775" y="1191"/>
                  <a:pt x="2787" y="1143"/>
                </a:cubicBezTo>
                <a:cubicBezTo>
                  <a:pt x="2894" y="715"/>
                  <a:pt x="3263" y="405"/>
                  <a:pt x="3715" y="405"/>
                </a:cubicBezTo>
                <a:cubicBezTo>
                  <a:pt x="4239" y="405"/>
                  <a:pt x="4668" y="834"/>
                  <a:pt x="4668" y="1358"/>
                </a:cubicBezTo>
                <a:lnTo>
                  <a:pt x="4668" y="1382"/>
                </a:lnTo>
                <a:lnTo>
                  <a:pt x="4668" y="1405"/>
                </a:lnTo>
                <a:cubicBezTo>
                  <a:pt x="4668" y="1465"/>
                  <a:pt x="4692" y="1524"/>
                  <a:pt x="4739" y="1560"/>
                </a:cubicBezTo>
                <a:cubicBezTo>
                  <a:pt x="4771" y="1592"/>
                  <a:pt x="4813" y="1602"/>
                  <a:pt x="4856" y="1602"/>
                </a:cubicBezTo>
                <a:cubicBezTo>
                  <a:pt x="4877" y="1602"/>
                  <a:pt x="4898" y="1600"/>
                  <a:pt x="4918" y="1596"/>
                </a:cubicBezTo>
                <a:cubicBezTo>
                  <a:pt x="4977" y="1584"/>
                  <a:pt x="5049" y="1560"/>
                  <a:pt x="5108" y="1560"/>
                </a:cubicBezTo>
                <a:cubicBezTo>
                  <a:pt x="5311" y="1560"/>
                  <a:pt x="5489" y="1655"/>
                  <a:pt x="5620" y="1786"/>
                </a:cubicBezTo>
                <a:cubicBezTo>
                  <a:pt x="5620" y="1786"/>
                  <a:pt x="5608" y="1786"/>
                  <a:pt x="5608" y="1798"/>
                </a:cubicBezTo>
                <a:cubicBezTo>
                  <a:pt x="5585" y="1798"/>
                  <a:pt x="5573" y="1822"/>
                  <a:pt x="5573" y="1822"/>
                </a:cubicBezTo>
                <a:cubicBezTo>
                  <a:pt x="5561" y="1834"/>
                  <a:pt x="5525" y="1834"/>
                  <a:pt x="5513" y="1846"/>
                </a:cubicBezTo>
                <a:cubicBezTo>
                  <a:pt x="5477" y="1858"/>
                  <a:pt x="5466" y="1858"/>
                  <a:pt x="5454" y="1882"/>
                </a:cubicBezTo>
                <a:cubicBezTo>
                  <a:pt x="5442" y="1882"/>
                  <a:pt x="5442" y="1882"/>
                  <a:pt x="5430" y="1893"/>
                </a:cubicBezTo>
                <a:cubicBezTo>
                  <a:pt x="5239" y="1989"/>
                  <a:pt x="5085" y="2084"/>
                  <a:pt x="4930" y="2203"/>
                </a:cubicBezTo>
                <a:cubicBezTo>
                  <a:pt x="4727" y="2370"/>
                  <a:pt x="4549" y="2584"/>
                  <a:pt x="4394" y="2786"/>
                </a:cubicBezTo>
                <a:cubicBezTo>
                  <a:pt x="4394" y="2798"/>
                  <a:pt x="4382" y="2798"/>
                  <a:pt x="4382" y="2822"/>
                </a:cubicBezTo>
                <a:cubicBezTo>
                  <a:pt x="4370" y="2834"/>
                  <a:pt x="4346" y="2858"/>
                  <a:pt x="4346" y="2882"/>
                </a:cubicBezTo>
                <a:cubicBezTo>
                  <a:pt x="4346" y="2882"/>
                  <a:pt x="4346" y="2894"/>
                  <a:pt x="4334" y="2894"/>
                </a:cubicBezTo>
                <a:lnTo>
                  <a:pt x="3584" y="2894"/>
                </a:lnTo>
                <a:cubicBezTo>
                  <a:pt x="3477" y="2894"/>
                  <a:pt x="3382" y="2977"/>
                  <a:pt x="3382" y="3084"/>
                </a:cubicBezTo>
                <a:cubicBezTo>
                  <a:pt x="3382" y="3191"/>
                  <a:pt x="3477" y="3275"/>
                  <a:pt x="3584" y="3275"/>
                </a:cubicBezTo>
                <a:lnTo>
                  <a:pt x="4096" y="3275"/>
                </a:lnTo>
                <a:cubicBezTo>
                  <a:pt x="4072" y="3334"/>
                  <a:pt x="4061" y="3406"/>
                  <a:pt x="4025" y="3465"/>
                </a:cubicBezTo>
                <a:cubicBezTo>
                  <a:pt x="3918" y="3453"/>
                  <a:pt x="3822" y="3441"/>
                  <a:pt x="3691" y="3441"/>
                </a:cubicBezTo>
                <a:cubicBezTo>
                  <a:pt x="3203" y="3441"/>
                  <a:pt x="2727" y="3668"/>
                  <a:pt x="2418" y="4049"/>
                </a:cubicBezTo>
                <a:cubicBezTo>
                  <a:pt x="2298" y="4025"/>
                  <a:pt x="2167" y="4025"/>
                  <a:pt x="2025" y="4025"/>
                </a:cubicBezTo>
                <a:cubicBezTo>
                  <a:pt x="917" y="4025"/>
                  <a:pt x="1" y="4930"/>
                  <a:pt x="1" y="6049"/>
                </a:cubicBezTo>
                <a:cubicBezTo>
                  <a:pt x="1" y="7156"/>
                  <a:pt x="917" y="8073"/>
                  <a:pt x="2025" y="8073"/>
                </a:cubicBezTo>
                <a:lnTo>
                  <a:pt x="3858" y="8073"/>
                </a:lnTo>
                <a:cubicBezTo>
                  <a:pt x="3953" y="8704"/>
                  <a:pt x="4501" y="9204"/>
                  <a:pt x="5168" y="9204"/>
                </a:cubicBezTo>
                <a:lnTo>
                  <a:pt x="8549" y="9204"/>
                </a:lnTo>
                <a:cubicBezTo>
                  <a:pt x="8656" y="9204"/>
                  <a:pt x="8740" y="9109"/>
                  <a:pt x="8740" y="9002"/>
                </a:cubicBezTo>
                <a:cubicBezTo>
                  <a:pt x="8740" y="8906"/>
                  <a:pt x="8656" y="8811"/>
                  <a:pt x="8549" y="8811"/>
                </a:cubicBezTo>
                <a:lnTo>
                  <a:pt x="5168" y="8811"/>
                </a:lnTo>
                <a:cubicBezTo>
                  <a:pt x="4644" y="8811"/>
                  <a:pt x="4227" y="8394"/>
                  <a:pt x="4227" y="7882"/>
                </a:cubicBezTo>
                <a:lnTo>
                  <a:pt x="4227" y="7859"/>
                </a:lnTo>
                <a:lnTo>
                  <a:pt x="4227" y="7835"/>
                </a:lnTo>
                <a:lnTo>
                  <a:pt x="4227" y="7811"/>
                </a:lnTo>
                <a:lnTo>
                  <a:pt x="4227" y="7775"/>
                </a:lnTo>
                <a:cubicBezTo>
                  <a:pt x="4287" y="7311"/>
                  <a:pt x="4680" y="6942"/>
                  <a:pt x="5168" y="6942"/>
                </a:cubicBezTo>
                <a:cubicBezTo>
                  <a:pt x="5263" y="6942"/>
                  <a:pt x="5358" y="6954"/>
                  <a:pt x="5454" y="6977"/>
                </a:cubicBezTo>
                <a:cubicBezTo>
                  <a:pt x="5471" y="6984"/>
                  <a:pt x="5488" y="6987"/>
                  <a:pt x="5506" y="6987"/>
                </a:cubicBezTo>
                <a:cubicBezTo>
                  <a:pt x="5548" y="6987"/>
                  <a:pt x="5590" y="6970"/>
                  <a:pt x="5632" y="6954"/>
                </a:cubicBezTo>
                <a:cubicBezTo>
                  <a:pt x="5680" y="6906"/>
                  <a:pt x="5704" y="6846"/>
                  <a:pt x="5704" y="6787"/>
                </a:cubicBezTo>
                <a:lnTo>
                  <a:pt x="5704" y="6775"/>
                </a:lnTo>
                <a:lnTo>
                  <a:pt x="5704" y="6739"/>
                </a:lnTo>
                <a:cubicBezTo>
                  <a:pt x="5704" y="6013"/>
                  <a:pt x="6299" y="5418"/>
                  <a:pt x="7025" y="5418"/>
                </a:cubicBezTo>
                <a:cubicBezTo>
                  <a:pt x="7644" y="5418"/>
                  <a:pt x="8192" y="5846"/>
                  <a:pt x="8323" y="6442"/>
                </a:cubicBezTo>
                <a:cubicBezTo>
                  <a:pt x="8335" y="6501"/>
                  <a:pt x="8371" y="6549"/>
                  <a:pt x="8418" y="6561"/>
                </a:cubicBezTo>
                <a:cubicBezTo>
                  <a:pt x="8441" y="6583"/>
                  <a:pt x="8473" y="6592"/>
                  <a:pt x="8506" y="6592"/>
                </a:cubicBezTo>
                <a:cubicBezTo>
                  <a:pt x="8525" y="6592"/>
                  <a:pt x="8544" y="6589"/>
                  <a:pt x="8561" y="6585"/>
                </a:cubicBezTo>
                <a:cubicBezTo>
                  <a:pt x="8633" y="6549"/>
                  <a:pt x="8716" y="6549"/>
                  <a:pt x="8787" y="6549"/>
                </a:cubicBezTo>
                <a:cubicBezTo>
                  <a:pt x="9025" y="6549"/>
                  <a:pt x="9252" y="6668"/>
                  <a:pt x="9383" y="6858"/>
                </a:cubicBezTo>
                <a:cubicBezTo>
                  <a:pt x="9422" y="6907"/>
                  <a:pt x="9485" y="6948"/>
                  <a:pt x="9546" y="6948"/>
                </a:cubicBezTo>
                <a:cubicBezTo>
                  <a:pt x="9559" y="6948"/>
                  <a:pt x="9572" y="6946"/>
                  <a:pt x="9585" y="6942"/>
                </a:cubicBezTo>
                <a:cubicBezTo>
                  <a:pt x="9668" y="6918"/>
                  <a:pt x="9752" y="6906"/>
                  <a:pt x="9823" y="6906"/>
                </a:cubicBezTo>
                <a:lnTo>
                  <a:pt x="9978" y="6906"/>
                </a:lnTo>
                <a:cubicBezTo>
                  <a:pt x="10216" y="6954"/>
                  <a:pt x="10442" y="7085"/>
                  <a:pt x="10573" y="7275"/>
                </a:cubicBezTo>
                <a:cubicBezTo>
                  <a:pt x="10692" y="7442"/>
                  <a:pt x="10764" y="7632"/>
                  <a:pt x="10764" y="7847"/>
                </a:cubicBezTo>
                <a:cubicBezTo>
                  <a:pt x="10764" y="8370"/>
                  <a:pt x="10335" y="8799"/>
                  <a:pt x="9811" y="8799"/>
                </a:cubicBezTo>
                <a:lnTo>
                  <a:pt x="9156" y="8799"/>
                </a:lnTo>
                <a:cubicBezTo>
                  <a:pt x="9049" y="8799"/>
                  <a:pt x="8966" y="8882"/>
                  <a:pt x="8966" y="8990"/>
                </a:cubicBezTo>
                <a:cubicBezTo>
                  <a:pt x="8966" y="9097"/>
                  <a:pt x="9061" y="9180"/>
                  <a:pt x="9156" y="9180"/>
                </a:cubicBezTo>
                <a:lnTo>
                  <a:pt x="9811" y="9180"/>
                </a:lnTo>
                <a:cubicBezTo>
                  <a:pt x="10561" y="9180"/>
                  <a:pt x="11157" y="8585"/>
                  <a:pt x="11157" y="7847"/>
                </a:cubicBezTo>
                <a:cubicBezTo>
                  <a:pt x="11157" y="7632"/>
                  <a:pt x="11109" y="7454"/>
                  <a:pt x="11038" y="7275"/>
                </a:cubicBezTo>
                <a:cubicBezTo>
                  <a:pt x="11347" y="6882"/>
                  <a:pt x="11514" y="6454"/>
                  <a:pt x="11514" y="6001"/>
                </a:cubicBezTo>
                <a:cubicBezTo>
                  <a:pt x="11514" y="4906"/>
                  <a:pt x="10621" y="4013"/>
                  <a:pt x="9514" y="4013"/>
                </a:cubicBezTo>
                <a:cubicBezTo>
                  <a:pt x="9395" y="4013"/>
                  <a:pt x="9276" y="4025"/>
                  <a:pt x="9156" y="4037"/>
                </a:cubicBezTo>
                <a:cubicBezTo>
                  <a:pt x="9133" y="3668"/>
                  <a:pt x="9037" y="3310"/>
                  <a:pt x="8859" y="2977"/>
                </a:cubicBezTo>
                <a:cubicBezTo>
                  <a:pt x="8834" y="2919"/>
                  <a:pt x="8770" y="2879"/>
                  <a:pt x="8697" y="2879"/>
                </a:cubicBezTo>
                <a:cubicBezTo>
                  <a:pt x="8664" y="2879"/>
                  <a:pt x="8630" y="2887"/>
                  <a:pt x="8597" y="2906"/>
                </a:cubicBezTo>
                <a:cubicBezTo>
                  <a:pt x="8502" y="2953"/>
                  <a:pt x="8466" y="3072"/>
                  <a:pt x="8525" y="3179"/>
                </a:cubicBezTo>
                <a:cubicBezTo>
                  <a:pt x="8680" y="3489"/>
                  <a:pt x="8775" y="3858"/>
                  <a:pt x="8775" y="4215"/>
                </a:cubicBezTo>
                <a:lnTo>
                  <a:pt x="8775" y="4275"/>
                </a:lnTo>
                <a:lnTo>
                  <a:pt x="8775" y="4287"/>
                </a:lnTo>
                <a:cubicBezTo>
                  <a:pt x="8775" y="4346"/>
                  <a:pt x="8799" y="4406"/>
                  <a:pt x="8847" y="4453"/>
                </a:cubicBezTo>
                <a:cubicBezTo>
                  <a:pt x="8879" y="4485"/>
                  <a:pt x="8921" y="4496"/>
                  <a:pt x="8963" y="4496"/>
                </a:cubicBezTo>
                <a:cubicBezTo>
                  <a:pt x="8984" y="4496"/>
                  <a:pt x="9006" y="4493"/>
                  <a:pt x="9025" y="4489"/>
                </a:cubicBezTo>
                <a:cubicBezTo>
                  <a:pt x="9180" y="4441"/>
                  <a:pt x="9335" y="4406"/>
                  <a:pt x="9502" y="4406"/>
                </a:cubicBezTo>
                <a:cubicBezTo>
                  <a:pt x="10395" y="4406"/>
                  <a:pt x="11109" y="5144"/>
                  <a:pt x="11109" y="6013"/>
                </a:cubicBezTo>
                <a:cubicBezTo>
                  <a:pt x="11109" y="6346"/>
                  <a:pt x="11026" y="6644"/>
                  <a:pt x="10847" y="6906"/>
                </a:cubicBezTo>
                <a:lnTo>
                  <a:pt x="10823" y="6894"/>
                </a:lnTo>
                <a:lnTo>
                  <a:pt x="10800" y="6858"/>
                </a:lnTo>
                <a:lnTo>
                  <a:pt x="10788" y="6846"/>
                </a:lnTo>
                <a:lnTo>
                  <a:pt x="10752" y="6823"/>
                </a:lnTo>
                <a:cubicBezTo>
                  <a:pt x="10514" y="6608"/>
                  <a:pt x="10204" y="6489"/>
                  <a:pt x="9871" y="6489"/>
                </a:cubicBezTo>
                <a:cubicBezTo>
                  <a:pt x="9799" y="6489"/>
                  <a:pt x="9740" y="6489"/>
                  <a:pt x="9668" y="6501"/>
                </a:cubicBezTo>
                <a:cubicBezTo>
                  <a:pt x="9454" y="6263"/>
                  <a:pt x="9156" y="6132"/>
                  <a:pt x="8835" y="6132"/>
                </a:cubicBezTo>
                <a:cubicBezTo>
                  <a:pt x="8787" y="6132"/>
                  <a:pt x="8728" y="6132"/>
                  <a:pt x="8680" y="6144"/>
                </a:cubicBezTo>
                <a:cubicBezTo>
                  <a:pt x="8585" y="5846"/>
                  <a:pt x="8383" y="5584"/>
                  <a:pt x="8144" y="5370"/>
                </a:cubicBezTo>
                <a:cubicBezTo>
                  <a:pt x="7847" y="5120"/>
                  <a:pt x="7466" y="4989"/>
                  <a:pt x="7073" y="4989"/>
                </a:cubicBezTo>
                <a:cubicBezTo>
                  <a:pt x="6204" y="4989"/>
                  <a:pt x="5466" y="5656"/>
                  <a:pt x="5382" y="6525"/>
                </a:cubicBezTo>
                <a:cubicBezTo>
                  <a:pt x="5335" y="6525"/>
                  <a:pt x="5275" y="6501"/>
                  <a:pt x="5227" y="6501"/>
                </a:cubicBezTo>
                <a:lnTo>
                  <a:pt x="4977" y="6501"/>
                </a:lnTo>
                <a:cubicBezTo>
                  <a:pt x="4965" y="6501"/>
                  <a:pt x="4942" y="6501"/>
                  <a:pt x="4930" y="6525"/>
                </a:cubicBezTo>
                <a:lnTo>
                  <a:pt x="4918" y="6525"/>
                </a:lnTo>
                <a:cubicBezTo>
                  <a:pt x="4906" y="6525"/>
                  <a:pt x="4882" y="6525"/>
                  <a:pt x="4870" y="6537"/>
                </a:cubicBezTo>
                <a:lnTo>
                  <a:pt x="4858" y="6537"/>
                </a:lnTo>
                <a:cubicBezTo>
                  <a:pt x="4846" y="6537"/>
                  <a:pt x="4823" y="6549"/>
                  <a:pt x="4811" y="6549"/>
                </a:cubicBezTo>
                <a:cubicBezTo>
                  <a:pt x="4406" y="6680"/>
                  <a:pt x="4084" y="7013"/>
                  <a:pt x="3965" y="7430"/>
                </a:cubicBezTo>
                <a:cubicBezTo>
                  <a:pt x="3965" y="7442"/>
                  <a:pt x="3953" y="7454"/>
                  <a:pt x="3953" y="7489"/>
                </a:cubicBezTo>
                <a:cubicBezTo>
                  <a:pt x="3930" y="7537"/>
                  <a:pt x="3930" y="7561"/>
                  <a:pt x="3918" y="7608"/>
                </a:cubicBezTo>
                <a:lnTo>
                  <a:pt x="2084" y="7608"/>
                </a:lnTo>
                <a:cubicBezTo>
                  <a:pt x="1191" y="7608"/>
                  <a:pt x="453" y="6882"/>
                  <a:pt x="453" y="5965"/>
                </a:cubicBezTo>
                <a:cubicBezTo>
                  <a:pt x="453" y="5072"/>
                  <a:pt x="1179" y="4334"/>
                  <a:pt x="2084" y="4334"/>
                </a:cubicBezTo>
                <a:cubicBezTo>
                  <a:pt x="2227" y="4334"/>
                  <a:pt x="2370" y="4346"/>
                  <a:pt x="2501" y="4394"/>
                </a:cubicBezTo>
                <a:cubicBezTo>
                  <a:pt x="2515" y="4396"/>
                  <a:pt x="2529" y="4397"/>
                  <a:pt x="2542" y="4397"/>
                </a:cubicBezTo>
                <a:cubicBezTo>
                  <a:pt x="2611" y="4397"/>
                  <a:pt x="2675" y="4372"/>
                  <a:pt x="2715" y="4322"/>
                </a:cubicBezTo>
                <a:cubicBezTo>
                  <a:pt x="2953" y="3977"/>
                  <a:pt x="3334" y="3763"/>
                  <a:pt x="3751" y="3763"/>
                </a:cubicBezTo>
                <a:cubicBezTo>
                  <a:pt x="3894" y="3763"/>
                  <a:pt x="4025" y="3787"/>
                  <a:pt x="4156" y="3822"/>
                </a:cubicBezTo>
                <a:cubicBezTo>
                  <a:pt x="4177" y="3833"/>
                  <a:pt x="4201" y="3839"/>
                  <a:pt x="4225" y="3839"/>
                </a:cubicBezTo>
                <a:cubicBezTo>
                  <a:pt x="4255" y="3839"/>
                  <a:pt x="4284" y="3830"/>
                  <a:pt x="4311" y="3810"/>
                </a:cubicBezTo>
                <a:cubicBezTo>
                  <a:pt x="4346" y="3787"/>
                  <a:pt x="4382" y="3739"/>
                  <a:pt x="4394" y="3691"/>
                </a:cubicBezTo>
                <a:cubicBezTo>
                  <a:pt x="4442" y="3501"/>
                  <a:pt x="4513" y="3322"/>
                  <a:pt x="4608" y="3144"/>
                </a:cubicBezTo>
                <a:cubicBezTo>
                  <a:pt x="4608" y="3144"/>
                  <a:pt x="4620" y="3132"/>
                  <a:pt x="4620" y="3108"/>
                </a:cubicBezTo>
                <a:cubicBezTo>
                  <a:pt x="4906" y="2596"/>
                  <a:pt x="5394" y="2191"/>
                  <a:pt x="5977" y="2024"/>
                </a:cubicBezTo>
                <a:lnTo>
                  <a:pt x="5989" y="2024"/>
                </a:lnTo>
                <a:cubicBezTo>
                  <a:pt x="6180" y="1977"/>
                  <a:pt x="6370" y="1953"/>
                  <a:pt x="6573" y="1953"/>
                </a:cubicBezTo>
                <a:cubicBezTo>
                  <a:pt x="7192" y="1953"/>
                  <a:pt x="7775" y="2203"/>
                  <a:pt x="8204" y="2667"/>
                </a:cubicBezTo>
                <a:cubicBezTo>
                  <a:pt x="8243" y="2706"/>
                  <a:pt x="8295" y="2727"/>
                  <a:pt x="8349" y="2727"/>
                </a:cubicBezTo>
                <a:cubicBezTo>
                  <a:pt x="8394" y="2727"/>
                  <a:pt x="8440" y="2712"/>
                  <a:pt x="8478" y="2679"/>
                </a:cubicBezTo>
                <a:cubicBezTo>
                  <a:pt x="8549" y="2608"/>
                  <a:pt x="8561" y="2489"/>
                  <a:pt x="8490" y="2417"/>
                </a:cubicBezTo>
                <a:cubicBezTo>
                  <a:pt x="8002" y="1893"/>
                  <a:pt x="7299" y="1584"/>
                  <a:pt x="6573" y="1584"/>
                </a:cubicBezTo>
                <a:cubicBezTo>
                  <a:pt x="6370" y="1584"/>
                  <a:pt x="6192" y="1596"/>
                  <a:pt x="6013" y="1643"/>
                </a:cubicBezTo>
                <a:cubicBezTo>
                  <a:pt x="5823" y="1322"/>
                  <a:pt x="5501" y="1143"/>
                  <a:pt x="5120" y="1143"/>
                </a:cubicBezTo>
                <a:lnTo>
                  <a:pt x="5049" y="1143"/>
                </a:lnTo>
                <a:cubicBezTo>
                  <a:pt x="4965" y="489"/>
                  <a:pt x="4394" y="0"/>
                  <a:pt x="3727" y="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050" name="Picture 2" descr="Escola da Nuvem">
            <a:extLst>
              <a:ext uri="{FF2B5EF4-FFF2-40B4-BE49-F238E27FC236}">
                <a16:creationId xmlns:a16="http://schemas.microsoft.com/office/drawing/2014/main" id="{3C84E5BC-63B4-EE2B-F011-960A969F6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509" y="3458072"/>
            <a:ext cx="1385150" cy="138515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áfico 4" descr="Nuvem com preenchimento sólido">
            <a:extLst>
              <a:ext uri="{FF2B5EF4-FFF2-40B4-BE49-F238E27FC236}">
                <a16:creationId xmlns:a16="http://schemas.microsoft.com/office/drawing/2014/main" id="{08A20F12-D77F-96FD-BC62-A88CB96FFD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911297" y="1837691"/>
            <a:ext cx="352356" cy="352356"/>
          </a:xfrm>
          <a:prstGeom prst="rect">
            <a:avLst/>
          </a:pr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D27C32B-3666-5611-CC73-563B1A4DDB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926" y="3863449"/>
            <a:ext cx="959454" cy="574396"/>
          </a:xfrm>
          <a:prstGeom prst="rect">
            <a:avLst/>
          </a:prstGeom>
          <a:noFill/>
          <a:effectLst>
            <a:glow>
              <a:schemeClr val="bg1"/>
            </a:glow>
            <a:outerShdw blurRad="25400" dist="38100" dir="7920000" algn="ctr" rotWithShape="0">
              <a:schemeClr val="bg1">
                <a:alpha val="30000"/>
              </a:schemeClr>
            </a:outerShdw>
            <a:reflection endPos="0" dir="5400000" sy="-100000" algn="bl" rotWithShape="0"/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9"/>
          <p:cNvSpPr txBox="1">
            <a:spLocks noGrp="1"/>
          </p:cNvSpPr>
          <p:nvPr>
            <p:ph type="title"/>
          </p:nvPr>
        </p:nvSpPr>
        <p:spPr>
          <a:xfrm>
            <a:off x="938500" y="445026"/>
            <a:ext cx="5735700" cy="541944"/>
          </a:xfrm>
          <a:prstGeom prst="rect">
            <a:avLst/>
          </a:prstGeom>
          <a:effectLst>
            <a:reflection blurRad="25400" stA="45000" endPos="70000" dir="5400000" sy="-100000" algn="bl" rotWithShape="0"/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OBJETIVO</a:t>
            </a:r>
            <a:endParaRPr sz="2800" dirty="0"/>
          </a:p>
        </p:txBody>
      </p:sp>
      <p:sp>
        <p:nvSpPr>
          <p:cNvPr id="171" name="Google Shape;171;p39"/>
          <p:cNvSpPr txBox="1">
            <a:spLocks noGrp="1"/>
          </p:cNvSpPr>
          <p:nvPr>
            <p:ph type="body" idx="1"/>
          </p:nvPr>
        </p:nvSpPr>
        <p:spPr>
          <a:xfrm>
            <a:off x="938500" y="1830816"/>
            <a:ext cx="7172100" cy="303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dirty="0"/>
              <a:t>Desenvolvimento de um </a:t>
            </a:r>
            <a:r>
              <a:rPr lang="pt-BR" sz="2000" b="1" dirty="0"/>
              <a:t>Website</a:t>
            </a:r>
            <a:r>
              <a:rPr lang="pt-BR" sz="2000" dirty="0"/>
              <a:t> contendo os currículos do grupo e a implantação de um ou mais serviços na nuvem </a:t>
            </a:r>
            <a:r>
              <a:rPr lang="pt-BR" sz="2000" b="1" dirty="0">
                <a:solidFill>
                  <a:schemeClr val="tx2"/>
                </a:solidFill>
              </a:rPr>
              <a:t>AWS</a:t>
            </a:r>
            <a:r>
              <a:rPr lang="pt-BR" sz="2000" dirty="0"/>
              <a:t>, com </a:t>
            </a:r>
            <a:r>
              <a:rPr lang="pt-BR" sz="2000" b="1" dirty="0"/>
              <a:t>rede de entrega de conteúdo</a:t>
            </a:r>
            <a:r>
              <a:rPr lang="pt-BR" sz="2000" dirty="0"/>
              <a:t>, com </a:t>
            </a:r>
            <a:r>
              <a:rPr lang="pt-BR" sz="2000" b="1" dirty="0"/>
              <a:t>baixa latência</a:t>
            </a:r>
            <a:r>
              <a:rPr lang="pt-BR" sz="2000" dirty="0"/>
              <a:t>, com </a:t>
            </a:r>
            <a:r>
              <a:rPr lang="pt-BR" sz="2000" b="1" dirty="0"/>
              <a:t>segurança</a:t>
            </a:r>
            <a:r>
              <a:rPr lang="pt-BR" sz="2000" dirty="0"/>
              <a:t>, e </a:t>
            </a:r>
            <a:r>
              <a:rPr lang="pt-BR" sz="2000" b="1" dirty="0"/>
              <a:t>armazenamento durável</a:t>
            </a:r>
            <a:r>
              <a:rPr lang="pt-BR" sz="2000" dirty="0"/>
              <a:t>, para atender a demanda de </a:t>
            </a:r>
            <a:r>
              <a:rPr lang="pt-BR" sz="2000" b="1" dirty="0"/>
              <a:t>11 milhões de requisições por mês. </a:t>
            </a:r>
            <a:endParaRPr sz="2000" b="1" dirty="0"/>
          </a:p>
        </p:txBody>
      </p:sp>
      <p:cxnSp>
        <p:nvCxnSpPr>
          <p:cNvPr id="172" name="Google Shape;172;p39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41"/>
          <p:cNvSpPr txBox="1">
            <a:spLocks noGrp="1"/>
          </p:cNvSpPr>
          <p:nvPr>
            <p:ph type="ctrTitle"/>
          </p:nvPr>
        </p:nvSpPr>
        <p:spPr>
          <a:xfrm>
            <a:off x="3508745" y="2679405"/>
            <a:ext cx="5210233" cy="75564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TECNOLOGIAS</a:t>
            </a:r>
            <a:endParaRPr sz="4800" dirty="0"/>
          </a:p>
        </p:txBody>
      </p:sp>
      <p:sp>
        <p:nvSpPr>
          <p:cNvPr id="195" name="Google Shape;195;p41"/>
          <p:cNvSpPr txBox="1">
            <a:spLocks noGrp="1"/>
          </p:cNvSpPr>
          <p:nvPr>
            <p:ph type="subTitle" idx="1"/>
          </p:nvPr>
        </p:nvSpPr>
        <p:spPr>
          <a:xfrm>
            <a:off x="4143761" y="3435045"/>
            <a:ext cx="3940200" cy="75563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dirty="0">
                <a:solidFill>
                  <a:schemeClr val="tx2"/>
                </a:solidFill>
              </a:rPr>
              <a:t>Principais tecnologias utilizadas no projeto</a:t>
            </a: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157616C-E17A-BA57-9C2F-3EC5CDBFA4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85062" y="4306798"/>
            <a:ext cx="733916" cy="439373"/>
          </a:xfrm>
          <a:prstGeom prst="rect">
            <a:avLst/>
          </a:prstGeom>
          <a:noFill/>
          <a:effectLst>
            <a:glow>
              <a:schemeClr val="bg1"/>
            </a:glow>
            <a:outerShdw blurRad="25400" dist="38100" dir="7920000" algn="ctr" rotWithShape="0">
              <a:schemeClr val="bg1">
                <a:alpha val="30000"/>
              </a:schemeClr>
            </a:outerShdw>
            <a:reflection endPos="0" dir="5400000" sy="-100000" algn="bl" rotWithShape="0"/>
            <a:softEdge rad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87CD684B-7C9C-0DBF-096D-3534DB5E916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1CBDF9A2-0B35-C5A2-99A1-B941F1C7E1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5" t="-415" r="446" b="1157"/>
          <a:stretch/>
        </p:blipFill>
        <p:spPr>
          <a:xfrm>
            <a:off x="1791430" y="731145"/>
            <a:ext cx="726510" cy="7308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  <a:softEdge rad="12700"/>
          </a:effectLst>
        </p:spPr>
      </p:pic>
      <p:sp>
        <p:nvSpPr>
          <p:cNvPr id="181" name="Google Shape;181;p40"/>
          <p:cNvSpPr txBox="1">
            <a:spLocks noGrp="1"/>
          </p:cNvSpPr>
          <p:nvPr>
            <p:ph type="title" idx="2"/>
          </p:nvPr>
        </p:nvSpPr>
        <p:spPr>
          <a:xfrm>
            <a:off x="5205597" y="1621741"/>
            <a:ext cx="2375218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CONFIGURAÇÕES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124647" y="1627056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S3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184" name="Google Shape;184;p40"/>
          <p:cNvSpPr txBox="1">
            <a:spLocks noGrp="1"/>
          </p:cNvSpPr>
          <p:nvPr>
            <p:ph type="subTitle" idx="5"/>
          </p:nvPr>
        </p:nvSpPr>
        <p:spPr>
          <a:xfrm>
            <a:off x="392908" y="2304547"/>
            <a:ext cx="3523553" cy="15690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Serviço de armazenamento de objetos que oferece escalabilidade, disponibilidade de dados, segurança, durabilidade (11x 9’s) e desempenho</a:t>
            </a:r>
            <a:endParaRPr lang="en-U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87" name="Google Shape;187;p40"/>
          <p:cNvCxnSpPr>
            <a:cxnSpLocks/>
          </p:cNvCxnSpPr>
          <p:nvPr/>
        </p:nvCxnSpPr>
        <p:spPr>
          <a:xfrm>
            <a:off x="1959550" y="1557641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/>
          <p:nvPr/>
        </p:nvCxnSpPr>
        <p:spPr>
          <a:xfrm>
            <a:off x="6194606" y="1550973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5" name="Google Shape;187;p40">
            <a:extLst>
              <a:ext uri="{FF2B5EF4-FFF2-40B4-BE49-F238E27FC236}">
                <a16:creationId xmlns:a16="http://schemas.microsoft.com/office/drawing/2014/main" id="{33E759A8-F530-2E13-CA52-E22C7B0EB8DE}"/>
              </a:ext>
            </a:extLst>
          </p:cNvPr>
          <p:cNvCxnSpPr>
            <a:cxnSpLocks/>
          </p:cNvCxnSpPr>
          <p:nvPr/>
        </p:nvCxnSpPr>
        <p:spPr>
          <a:xfrm>
            <a:off x="4015429" y="2170141"/>
            <a:ext cx="0" cy="195695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6" name="Gráfico 5" descr="Engrenagens estrutura de tópicos">
            <a:extLst>
              <a:ext uri="{FF2B5EF4-FFF2-40B4-BE49-F238E27FC236}">
                <a16:creationId xmlns:a16="http://schemas.microsoft.com/office/drawing/2014/main" id="{321CD502-74B8-6A56-5A27-6134C6225A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037266" y="636573"/>
            <a:ext cx="914400" cy="914400"/>
          </a:xfrm>
          <a:prstGeom prst="rect">
            <a:avLst/>
          </a:prstGeom>
        </p:spPr>
      </p:pic>
      <p:sp>
        <p:nvSpPr>
          <p:cNvPr id="11" name="Google Shape;184;p40">
            <a:extLst>
              <a:ext uri="{FF2B5EF4-FFF2-40B4-BE49-F238E27FC236}">
                <a16:creationId xmlns:a16="http://schemas.microsoft.com/office/drawing/2014/main" id="{F8E66182-E0B8-0FA2-0CCB-32D357758E4F}"/>
              </a:ext>
            </a:extLst>
          </p:cNvPr>
          <p:cNvSpPr txBox="1">
            <a:spLocks/>
          </p:cNvSpPr>
          <p:nvPr/>
        </p:nvSpPr>
        <p:spPr>
          <a:xfrm>
            <a:off x="4114398" y="2468493"/>
            <a:ext cx="5004708" cy="1258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pt-B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Classe: </a:t>
            </a:r>
            <a:r>
              <a:rPr lang="pt-BR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S3 Standard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pt-B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Armazenamento: </a:t>
            </a:r>
            <a:r>
              <a:rPr lang="pt-BR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0,100 GB /mês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pt-B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Transferência de dados de saída: </a:t>
            </a:r>
            <a:r>
              <a:rPr lang="pt-BR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 TB /mês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pt-B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Região: </a:t>
            </a:r>
            <a:r>
              <a:rPr lang="pt-BR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 East (Norte da Virgínia)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endParaRPr lang="en-US" sz="16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3220703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87CD684B-7C9C-0DBF-096D-3534DB5E916B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2"/>
          </p:nvPr>
        </p:nvSpPr>
        <p:spPr>
          <a:xfrm>
            <a:off x="6144019" y="1620076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CLOUD FRONT</a:t>
            </a:r>
            <a:endParaRPr dirty="0">
              <a:solidFill>
                <a:schemeClr val="tx2"/>
              </a:solidFill>
            </a:endParaRPr>
          </a:p>
        </p:txBody>
      </p:sp>
      <p:sp>
        <p:nvSpPr>
          <p:cNvPr id="182" name="Google Shape;182;p40"/>
          <p:cNvSpPr txBox="1">
            <a:spLocks noGrp="1"/>
          </p:cNvSpPr>
          <p:nvPr>
            <p:ph type="subTitle" idx="3"/>
          </p:nvPr>
        </p:nvSpPr>
        <p:spPr>
          <a:xfrm>
            <a:off x="5996841" y="2328001"/>
            <a:ext cx="2375218" cy="195695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Serviço da web que acelera a distribuição do conteúdo estático e dinâmico da web, com segurança e baixa latência</a:t>
            </a:r>
            <a:endParaRPr lang="en-US" sz="1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581847" y="1627055"/>
            <a:ext cx="2203344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tx2"/>
                </a:solidFill>
              </a:rPr>
              <a:t>CONFIGURÇÕES</a:t>
            </a:r>
            <a:endParaRPr dirty="0">
              <a:solidFill>
                <a:schemeClr val="tx2"/>
              </a:solidFill>
            </a:endParaRPr>
          </a:p>
        </p:txBody>
      </p:sp>
      <p:cxnSp>
        <p:nvCxnSpPr>
          <p:cNvPr id="189" name="Google Shape;189;p40"/>
          <p:cNvCxnSpPr/>
          <p:nvPr/>
        </p:nvCxnSpPr>
        <p:spPr>
          <a:xfrm>
            <a:off x="6978916" y="1550661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9" name="Imagem 8">
            <a:extLst>
              <a:ext uri="{FF2B5EF4-FFF2-40B4-BE49-F238E27FC236}">
                <a16:creationId xmlns:a16="http://schemas.microsoft.com/office/drawing/2014/main" id="{6DEFABB9-8FB1-8F40-5C52-2284FCEB69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t="494" r="544"/>
          <a:stretch/>
        </p:blipFill>
        <p:spPr>
          <a:xfrm>
            <a:off x="6824664" y="731145"/>
            <a:ext cx="719572" cy="72390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  <a:softEdge rad="12700"/>
          </a:effectLst>
        </p:spPr>
      </p:pic>
      <p:sp>
        <p:nvSpPr>
          <p:cNvPr id="2" name="Google Shape;184;p40">
            <a:extLst>
              <a:ext uri="{FF2B5EF4-FFF2-40B4-BE49-F238E27FC236}">
                <a16:creationId xmlns:a16="http://schemas.microsoft.com/office/drawing/2014/main" id="{9397C24D-7F20-92AA-B5F0-B9B5629650D8}"/>
              </a:ext>
            </a:extLst>
          </p:cNvPr>
          <p:cNvSpPr txBox="1">
            <a:spLocks/>
          </p:cNvSpPr>
          <p:nvPr/>
        </p:nvSpPr>
        <p:spPr>
          <a:xfrm>
            <a:off x="318014" y="2602319"/>
            <a:ext cx="4987411" cy="9750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Montserrat"/>
              <a:buNone/>
              <a:defRPr sz="21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pt-B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Saídas para a Internet: </a:t>
            </a:r>
            <a:r>
              <a:rPr lang="pt-BR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 GB /mês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pt-B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Saídas para a origem: </a:t>
            </a:r>
            <a:r>
              <a:rPr lang="pt-BR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10 GB /mês</a:t>
            </a:r>
          </a:p>
          <a:p>
            <a:pPr marL="285750" indent="-285750" algn="l">
              <a:buFont typeface="Wingdings" panose="05000000000000000000" pitchFamily="2" charset="2"/>
              <a:buChar char="q"/>
            </a:pPr>
            <a:r>
              <a:rPr lang="pt-B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N° de solicitações (HTTPS): </a:t>
            </a:r>
            <a:r>
              <a:rPr lang="pt-BR" sz="1600" dirty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11 milhões /mês</a:t>
            </a:r>
            <a:endParaRPr lang="en-US" sz="1600" dirty="0">
              <a:solidFill>
                <a:schemeClr val="tx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" name="Gráfico 9" descr="Engrenagens estrutura de tópicos">
            <a:extLst>
              <a:ext uri="{FF2B5EF4-FFF2-40B4-BE49-F238E27FC236}">
                <a16:creationId xmlns:a16="http://schemas.microsoft.com/office/drawing/2014/main" id="{0D4C6D82-05B8-F6BA-4F88-E9F6B4FD523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226319" y="631802"/>
            <a:ext cx="914400" cy="914400"/>
          </a:xfrm>
          <a:prstGeom prst="rect">
            <a:avLst/>
          </a:prstGeom>
        </p:spPr>
      </p:pic>
      <p:cxnSp>
        <p:nvCxnSpPr>
          <p:cNvPr id="11" name="Google Shape;187;p40">
            <a:extLst>
              <a:ext uri="{FF2B5EF4-FFF2-40B4-BE49-F238E27FC236}">
                <a16:creationId xmlns:a16="http://schemas.microsoft.com/office/drawing/2014/main" id="{02314FCB-8B62-15B5-A784-165EBE3C65DA}"/>
              </a:ext>
            </a:extLst>
          </p:cNvPr>
          <p:cNvCxnSpPr>
            <a:cxnSpLocks/>
          </p:cNvCxnSpPr>
          <p:nvPr/>
        </p:nvCxnSpPr>
        <p:spPr>
          <a:xfrm>
            <a:off x="5568004" y="2168476"/>
            <a:ext cx="0" cy="195695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4" name="Google Shape;187;p40">
            <a:extLst>
              <a:ext uri="{FF2B5EF4-FFF2-40B4-BE49-F238E27FC236}">
                <a16:creationId xmlns:a16="http://schemas.microsoft.com/office/drawing/2014/main" id="{638E8E3F-5BA7-E921-3885-409FE8AE206C}"/>
              </a:ext>
            </a:extLst>
          </p:cNvPr>
          <p:cNvCxnSpPr>
            <a:cxnSpLocks/>
          </p:cNvCxnSpPr>
          <p:nvPr/>
        </p:nvCxnSpPr>
        <p:spPr>
          <a:xfrm>
            <a:off x="2368876" y="1546202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1812989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áfico 6" descr="Escudo com marca de verificação com preenchimento sólido">
            <a:extLst>
              <a:ext uri="{FF2B5EF4-FFF2-40B4-BE49-F238E27FC236}">
                <a16:creationId xmlns:a16="http://schemas.microsoft.com/office/drawing/2014/main" id="{4F4783DD-4680-03D6-F39C-15D42109F1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111351">
            <a:off x="5601337" y="209403"/>
            <a:ext cx="847164" cy="847164"/>
          </a:xfrm>
          <a:prstGeom prst="rect">
            <a:avLst/>
          </a:prstGeom>
        </p:spPr>
      </p:pic>
      <p:pic>
        <p:nvPicPr>
          <p:cNvPr id="8" name="Gráfico 7" descr="Escudo com marca de verificação com preenchimento sólido">
            <a:extLst>
              <a:ext uri="{FF2B5EF4-FFF2-40B4-BE49-F238E27FC236}">
                <a16:creationId xmlns:a16="http://schemas.microsoft.com/office/drawing/2014/main" id="{8CF687E1-54BB-D901-F2FF-91C48A533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955002">
            <a:off x="1977297" y="3772326"/>
            <a:ext cx="1109714" cy="1109714"/>
          </a:xfrm>
          <a:prstGeom prst="rect">
            <a:avLst/>
          </a:prstGeom>
        </p:spPr>
      </p:pic>
      <p:sp>
        <p:nvSpPr>
          <p:cNvPr id="3" name="Retângulo 2">
            <a:extLst>
              <a:ext uri="{FF2B5EF4-FFF2-40B4-BE49-F238E27FC236}">
                <a16:creationId xmlns:a16="http://schemas.microsoft.com/office/drawing/2014/main" id="{DB2BF2E9-47BB-7142-9388-E52E61AE52D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3538499" y="2160456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>
                <a:solidFill>
                  <a:schemeClr val="tx2"/>
                </a:solidFill>
              </a:rPr>
              <a:t>SHIELD</a:t>
            </a:r>
          </a:p>
        </p:txBody>
      </p:sp>
      <p:sp>
        <p:nvSpPr>
          <p:cNvPr id="184" name="Google Shape;184;p40"/>
          <p:cNvSpPr txBox="1">
            <a:spLocks noGrp="1"/>
          </p:cNvSpPr>
          <p:nvPr>
            <p:ph type="subTitle" idx="5"/>
          </p:nvPr>
        </p:nvSpPr>
        <p:spPr>
          <a:xfrm>
            <a:off x="3119077" y="2708856"/>
            <a:ext cx="2905843" cy="16271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AWS Shield oferece proteção incorporada e acesso a ferramentas, serviços e especialização para ajudar a proteger aplicativos na AWS</a:t>
            </a:r>
            <a:endParaRPr lang="en-US" sz="16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87" name="Google Shape;187;p40"/>
          <p:cNvCxnSpPr>
            <a:cxnSpLocks/>
          </p:cNvCxnSpPr>
          <p:nvPr/>
        </p:nvCxnSpPr>
        <p:spPr>
          <a:xfrm>
            <a:off x="4373399" y="2091041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2" name="Imagem 1">
            <a:extLst>
              <a:ext uri="{FF2B5EF4-FFF2-40B4-BE49-F238E27FC236}">
                <a16:creationId xmlns:a16="http://schemas.microsoft.com/office/drawing/2014/main" id="{4E60493A-6401-C5B5-D1E8-DAAFDE0817E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896" b="595"/>
          <a:stretch/>
        </p:blipFill>
        <p:spPr>
          <a:xfrm>
            <a:off x="4208746" y="1264545"/>
            <a:ext cx="726503" cy="730880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  <a:softEdge rad="12700"/>
          </a:effectLst>
        </p:spPr>
      </p:pic>
      <p:pic>
        <p:nvPicPr>
          <p:cNvPr id="6" name="Gráfico 5" descr="Escudo com marca de verificação com preenchimento sólido">
            <a:extLst>
              <a:ext uri="{FF2B5EF4-FFF2-40B4-BE49-F238E27FC236}">
                <a16:creationId xmlns:a16="http://schemas.microsoft.com/office/drawing/2014/main" id="{47D7A42C-CA48-859D-874B-6EFFD306F8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20381376">
            <a:off x="840454" y="382766"/>
            <a:ext cx="1556012" cy="1556012"/>
          </a:xfrm>
          <a:prstGeom prst="rect">
            <a:avLst/>
          </a:prstGeom>
        </p:spPr>
      </p:pic>
      <p:pic>
        <p:nvPicPr>
          <p:cNvPr id="9" name="Gráfico 8" descr="Escudo com marca de verificação com preenchimento sólido">
            <a:extLst>
              <a:ext uri="{FF2B5EF4-FFF2-40B4-BE49-F238E27FC236}">
                <a16:creationId xmlns:a16="http://schemas.microsoft.com/office/drawing/2014/main" id="{E843DCF4-FA4E-12A7-B4BA-984566830E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124546">
            <a:off x="6675977" y="1980400"/>
            <a:ext cx="1213309" cy="1213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3225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69" y="3376264"/>
            <a:ext cx="3818341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ARQUITETURA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69" y="3841521"/>
            <a:ext cx="3068700" cy="33693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AWS CLOUD</a:t>
            </a:r>
            <a:endParaRPr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1A8E28A8-13CB-D527-1055-125E7FC383B7}"/>
              </a:ext>
            </a:extLst>
          </p:cNvPr>
          <p:cNvSpPr/>
          <p:nvPr/>
        </p:nvSpPr>
        <p:spPr>
          <a:xfrm>
            <a:off x="920710" y="411347"/>
            <a:ext cx="7302581" cy="4320806"/>
          </a:xfrm>
          <a:prstGeom prst="rect">
            <a:avLst/>
          </a:prstGeom>
          <a:solidFill>
            <a:schemeClr val="bg1">
              <a:alpha val="22000"/>
            </a:schemeClr>
          </a:solidFill>
          <a:ln w="47625" cmpd="dbl">
            <a:solidFill>
              <a:schemeClr val="accent1">
                <a:lumMod val="75000"/>
                <a:alpha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E9A2C857-3DFB-C231-0B8A-65825A2360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961" y="854030"/>
            <a:ext cx="6148079" cy="34354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1" name="Agrupar 10">
            <a:extLst>
              <a:ext uri="{FF2B5EF4-FFF2-40B4-BE49-F238E27FC236}">
                <a16:creationId xmlns:a16="http://schemas.microsoft.com/office/drawing/2014/main" id="{10645482-DEC3-4E9D-9BB3-6B90DC47590A}"/>
              </a:ext>
            </a:extLst>
          </p:cNvPr>
          <p:cNvGrpSpPr/>
          <p:nvPr/>
        </p:nvGrpSpPr>
        <p:grpSpPr>
          <a:xfrm>
            <a:off x="6122827" y="2200247"/>
            <a:ext cx="727773" cy="727773"/>
            <a:chOff x="6122827" y="2200247"/>
            <a:chExt cx="727773" cy="727773"/>
          </a:xfrm>
        </p:grpSpPr>
        <p:sp>
          <p:nvSpPr>
            <p:cNvPr id="4" name="Retângulo 3">
              <a:extLst>
                <a:ext uri="{FF2B5EF4-FFF2-40B4-BE49-F238E27FC236}">
                  <a16:creationId xmlns:a16="http://schemas.microsoft.com/office/drawing/2014/main" id="{739EC962-6DA4-9BA6-932F-09D41FE15B50}"/>
                </a:ext>
              </a:extLst>
            </p:cNvPr>
            <p:cNvSpPr/>
            <p:nvPr/>
          </p:nvSpPr>
          <p:spPr>
            <a:xfrm>
              <a:off x="6181413" y="2366018"/>
              <a:ext cx="381312" cy="39623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7" name="Gráfico 6" descr="Abrir pasta estrutura de tópicos">
              <a:extLst>
                <a:ext uri="{FF2B5EF4-FFF2-40B4-BE49-F238E27FC236}">
                  <a16:creationId xmlns:a16="http://schemas.microsoft.com/office/drawing/2014/main" id="{7990CD2C-BE49-8185-15FD-1E0EBC68C0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6122827" y="2200247"/>
              <a:ext cx="727773" cy="727773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ráfico 12" descr="Dólar com preenchimento sólido">
            <a:extLst>
              <a:ext uri="{FF2B5EF4-FFF2-40B4-BE49-F238E27FC236}">
                <a16:creationId xmlns:a16="http://schemas.microsoft.com/office/drawing/2014/main" id="{7F29FB95-EFC1-F448-E73D-C380AAD025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050243" y="881828"/>
            <a:ext cx="3680831" cy="3680831"/>
          </a:xfrm>
          <a:prstGeom prst="rect">
            <a:avLst/>
          </a:prstGeom>
        </p:spPr>
      </p:pic>
      <p:pic>
        <p:nvPicPr>
          <p:cNvPr id="17" name="Gráfico 16" descr="Dólar com preenchimento sólido">
            <a:extLst>
              <a:ext uri="{FF2B5EF4-FFF2-40B4-BE49-F238E27FC236}">
                <a16:creationId xmlns:a16="http://schemas.microsoft.com/office/drawing/2014/main" id="{156421F3-B0F7-38FD-2AB3-8E5F4E28D3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85141" y="820338"/>
            <a:ext cx="3680831" cy="3680831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83CBF51F-EED1-5B43-FC92-1E0BC3E0F9C8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21" name="Google Shape;221;p45"/>
          <p:cNvSpPr txBox="1">
            <a:spLocks noGrp="1"/>
          </p:cNvSpPr>
          <p:nvPr>
            <p:ph type="title" idx="4"/>
          </p:nvPr>
        </p:nvSpPr>
        <p:spPr>
          <a:xfrm>
            <a:off x="938500" y="445026"/>
            <a:ext cx="4629300" cy="498404"/>
          </a:xfrm>
          <a:prstGeom prst="rect">
            <a:avLst/>
          </a:prstGeom>
          <a:effectLst>
            <a:reflection blurRad="25400" stA="45000" endPos="70000" dir="5400000" sy="-100000" algn="bl" rotWithShape="0"/>
          </a:effectLst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PROPOSTA</a:t>
            </a:r>
            <a:endParaRPr sz="2800" dirty="0"/>
          </a:p>
        </p:txBody>
      </p:sp>
      <p:cxnSp>
        <p:nvCxnSpPr>
          <p:cNvPr id="222" name="Google Shape;222;p45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26" name="Google Shape;226;p45"/>
          <p:cNvSpPr txBox="1">
            <a:spLocks noGrp="1"/>
          </p:cNvSpPr>
          <p:nvPr>
            <p:ph type="subTitle" idx="3"/>
          </p:nvPr>
        </p:nvSpPr>
        <p:spPr>
          <a:xfrm>
            <a:off x="938499" y="4315525"/>
            <a:ext cx="7865259" cy="344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i="1" dirty="0"/>
              <a:t>Calculadora: </a:t>
            </a:r>
            <a:r>
              <a:rPr lang="pt-BR" b="0" i="0" dirty="0">
                <a:solidFill>
                  <a:schemeClr val="bg1"/>
                </a:solidFill>
                <a:effectLst/>
                <a:latin typeface="Times New Roman" panose="02020603050405020304" pitchFamily="18" charset="0"/>
                <a:hlinkClick r:id="rId7"/>
              </a:rPr>
              <a:t>https://calculator.aws/#/estimate?id=1a53b8539b135665f39ec06a8d51d51908aa9e36</a:t>
            </a:r>
            <a:endParaRPr u="sng" dirty="0">
              <a:solidFill>
                <a:schemeClr val="bg1"/>
              </a:solidFill>
            </a:endParaRPr>
          </a:p>
        </p:txBody>
      </p:sp>
      <p:cxnSp>
        <p:nvCxnSpPr>
          <p:cNvPr id="10" name="Google Shape;222;p45">
            <a:extLst>
              <a:ext uri="{FF2B5EF4-FFF2-40B4-BE49-F238E27FC236}">
                <a16:creationId xmlns:a16="http://schemas.microsoft.com/office/drawing/2014/main" id="{DE4718B7-E406-D403-5E69-19A4A9AB1AC9}"/>
              </a:ext>
            </a:extLst>
          </p:cNvPr>
          <p:cNvCxnSpPr/>
          <p:nvPr/>
        </p:nvCxnSpPr>
        <p:spPr>
          <a:xfrm>
            <a:off x="1026200" y="471984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1" name="Retângulo 10">
            <a:extLst>
              <a:ext uri="{FF2B5EF4-FFF2-40B4-BE49-F238E27FC236}">
                <a16:creationId xmlns:a16="http://schemas.microsoft.com/office/drawing/2014/main" id="{D48627CB-E301-4D6E-63C1-EE7B1AA363C4}"/>
              </a:ext>
            </a:extLst>
          </p:cNvPr>
          <p:cNvSpPr/>
          <p:nvPr/>
        </p:nvSpPr>
        <p:spPr>
          <a:xfrm>
            <a:off x="938500" y="1788363"/>
            <a:ext cx="4404681" cy="1556178"/>
          </a:xfrm>
          <a:prstGeom prst="rect">
            <a:avLst/>
          </a:prstGeom>
          <a:solidFill>
            <a:schemeClr val="bg1">
              <a:alpha val="22000"/>
            </a:schemeClr>
          </a:solidFill>
          <a:ln w="47625" cmpd="dbl">
            <a:solidFill>
              <a:schemeClr val="accent1">
                <a:lumMod val="75000"/>
                <a:alpha val="9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aphicFrame>
        <p:nvGraphicFramePr>
          <p:cNvPr id="12" name="Gráfico 11">
            <a:extLst>
              <a:ext uri="{FF2B5EF4-FFF2-40B4-BE49-F238E27FC236}">
                <a16:creationId xmlns:a16="http://schemas.microsoft.com/office/drawing/2014/main" id="{8FFA68B9-6DF8-419E-7DC3-4415270C278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45945388"/>
              </p:ext>
            </p:extLst>
          </p:nvPr>
        </p:nvGraphicFramePr>
        <p:xfrm>
          <a:off x="5464946" y="974434"/>
          <a:ext cx="3338812" cy="297066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pic>
        <p:nvPicPr>
          <p:cNvPr id="6" name="Gráfico 5" descr="Moedas estrutura de tópicos">
            <a:extLst>
              <a:ext uri="{FF2B5EF4-FFF2-40B4-BE49-F238E27FC236}">
                <a16:creationId xmlns:a16="http://schemas.microsoft.com/office/drawing/2014/main" id="{78FFD141-378C-0D5E-C689-5B9082A00681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802797" y="3108376"/>
            <a:ext cx="446805" cy="446805"/>
          </a:xfrm>
          <a:prstGeom prst="rect">
            <a:avLst/>
          </a:prstGeom>
        </p:spPr>
      </p:pic>
      <p:pic>
        <p:nvPicPr>
          <p:cNvPr id="8" name="Gráfico 7" descr="Dinheiro com preenchimento sólido">
            <a:extLst>
              <a:ext uri="{FF2B5EF4-FFF2-40B4-BE49-F238E27FC236}">
                <a16:creationId xmlns:a16="http://schemas.microsoft.com/office/drawing/2014/main" id="{64D5DB2C-DC86-BE15-352D-A1F188E9CFC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5090592" y="3096802"/>
            <a:ext cx="446804" cy="446804"/>
          </a:xfrm>
          <a:prstGeom prst="rect">
            <a:avLst/>
          </a:prstGeom>
        </p:spPr>
      </p:pic>
      <p:grpSp>
        <p:nvGrpSpPr>
          <p:cNvPr id="14" name="Agrupar 13">
            <a:extLst>
              <a:ext uri="{FF2B5EF4-FFF2-40B4-BE49-F238E27FC236}">
                <a16:creationId xmlns:a16="http://schemas.microsoft.com/office/drawing/2014/main" id="{7F55DB98-E7B0-B788-C5F7-7D5F4BF02553}"/>
              </a:ext>
            </a:extLst>
          </p:cNvPr>
          <p:cNvGrpSpPr/>
          <p:nvPr/>
        </p:nvGrpSpPr>
        <p:grpSpPr>
          <a:xfrm>
            <a:off x="1037551" y="2006445"/>
            <a:ext cx="4206579" cy="1120015"/>
            <a:chOff x="1037551" y="2006445"/>
            <a:chExt cx="4206579" cy="1120015"/>
          </a:xfrm>
        </p:grpSpPr>
        <p:grpSp>
          <p:nvGrpSpPr>
            <p:cNvPr id="9" name="Agrupar 8">
              <a:extLst>
                <a:ext uri="{FF2B5EF4-FFF2-40B4-BE49-F238E27FC236}">
                  <a16:creationId xmlns:a16="http://schemas.microsoft.com/office/drawing/2014/main" id="{F197F7A4-AA93-38F9-CCB8-066961D56AA1}"/>
                </a:ext>
              </a:extLst>
            </p:cNvPr>
            <p:cNvGrpSpPr/>
            <p:nvPr/>
          </p:nvGrpSpPr>
          <p:grpSpPr>
            <a:xfrm>
              <a:off x="1037551" y="2006445"/>
              <a:ext cx="4206579" cy="1120015"/>
              <a:chOff x="2188101" y="3388003"/>
              <a:chExt cx="4471779" cy="1190625"/>
            </a:xfrm>
          </p:grpSpPr>
          <p:pic>
            <p:nvPicPr>
              <p:cNvPr id="5" name="Imagem 4">
                <a:extLst>
                  <a:ext uri="{FF2B5EF4-FFF2-40B4-BE49-F238E27FC236}">
                    <a16:creationId xmlns:a16="http://schemas.microsoft.com/office/drawing/2014/main" id="{6A75610E-A4BA-86CC-960D-90BFE6589C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l="669" r="701"/>
              <a:stretch/>
            </p:blipFill>
            <p:spPr>
              <a:xfrm>
                <a:off x="2188101" y="3388003"/>
                <a:ext cx="4471779" cy="1190625"/>
              </a:xfrm>
              <a:prstGeom prst="rect">
                <a:avLst/>
              </a:prstGeom>
              <a:noFill/>
              <a:ln>
                <a:solidFill>
                  <a:schemeClr val="tx1">
                    <a:alpha val="70000"/>
                  </a:schemeClr>
                </a:solidFill>
              </a:ln>
            </p:spPr>
          </p:pic>
          <p:sp>
            <p:nvSpPr>
              <p:cNvPr id="7" name="Retângulo 6">
                <a:extLst>
                  <a:ext uri="{FF2B5EF4-FFF2-40B4-BE49-F238E27FC236}">
                    <a16:creationId xmlns:a16="http://schemas.microsoft.com/office/drawing/2014/main" id="{C4D04527-8D41-50B8-4753-D13E6FBF3E84}"/>
                  </a:ext>
                </a:extLst>
              </p:cNvPr>
              <p:cNvSpPr/>
              <p:nvPr/>
            </p:nvSpPr>
            <p:spPr>
              <a:xfrm>
                <a:off x="2283762" y="3457387"/>
                <a:ext cx="4281930" cy="1051856"/>
              </a:xfrm>
              <a:prstGeom prst="rect">
                <a:avLst/>
              </a:prstGeom>
              <a:noFill/>
              <a:ln>
                <a:solidFill>
                  <a:schemeClr val="tx1">
                    <a:alpha val="7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</p:grpSp>
        <p:pic>
          <p:nvPicPr>
            <p:cNvPr id="3" name="Imagem 2">
              <a:extLst>
                <a:ext uri="{FF2B5EF4-FFF2-40B4-BE49-F238E27FC236}">
                  <a16:creationId xmlns:a16="http://schemas.microsoft.com/office/drawing/2014/main" id="{5F583BB1-4E14-BB9D-A80B-D6CBF648E2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3385" t="6733" r="4024" b="30321"/>
            <a:stretch/>
          </p:blipFill>
          <p:spPr>
            <a:xfrm>
              <a:off x="1178225" y="2125818"/>
              <a:ext cx="3946479" cy="764734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1264</TotalTime>
  <Words>250</Words>
  <Application>Microsoft Office PowerPoint</Application>
  <PresentationFormat>Apresentação na tela (16:9)</PresentationFormat>
  <Paragraphs>42</Paragraphs>
  <Slides>11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9" baseType="lpstr">
      <vt:lpstr>Arial</vt:lpstr>
      <vt:lpstr>Montserrat</vt:lpstr>
      <vt:lpstr>Montserrat ExtraBold</vt:lpstr>
      <vt:lpstr>Montserrat ExtraLight</vt:lpstr>
      <vt:lpstr>Montserrat Medium</vt:lpstr>
      <vt:lpstr>Times New Roman</vt:lpstr>
      <vt:lpstr>Wingdings</vt:lpstr>
      <vt:lpstr>Futuristic Background by Slidesgo</vt:lpstr>
      <vt:lpstr>WEBSITE</vt:lpstr>
      <vt:lpstr>OBJETIVO</vt:lpstr>
      <vt:lpstr>TECNOLOGIAS</vt:lpstr>
      <vt:lpstr>CONFIGURAÇÕES</vt:lpstr>
      <vt:lpstr>CLOUD FRONT</vt:lpstr>
      <vt:lpstr>SHIELD</vt:lpstr>
      <vt:lpstr>ARQUITETURA</vt:lpstr>
      <vt:lpstr>Apresentação do PowerPoint</vt:lpstr>
      <vt:lpstr>PROPOSTA</vt:lpstr>
      <vt:lpstr>WEBSITE - QR CODE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WEBSITE</dc:title>
  <dc:creator>KAIBA</dc:creator>
  <cp:lastModifiedBy>PEDRO HENRIQUE ALMEIDA SANTOS</cp:lastModifiedBy>
  <cp:revision>61</cp:revision>
  <dcterms:modified xsi:type="dcterms:W3CDTF">2023-10-17T12:58:58Z</dcterms:modified>
</cp:coreProperties>
</file>